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303" r:id="rId4"/>
    <p:sldId id="284" r:id="rId5"/>
    <p:sldId id="281" r:id="rId6"/>
    <p:sldId id="286" r:id="rId7"/>
    <p:sldId id="298" r:id="rId8"/>
    <p:sldId id="296" r:id="rId9"/>
    <p:sldId id="297" r:id="rId10"/>
    <p:sldId id="301" r:id="rId11"/>
    <p:sldId id="293" r:id="rId12"/>
    <p:sldId id="287" r:id="rId13"/>
    <p:sldId id="289" r:id="rId14"/>
    <p:sldId id="291" r:id="rId15"/>
    <p:sldId id="292" r:id="rId16"/>
    <p:sldId id="294" r:id="rId17"/>
    <p:sldId id="290" r:id="rId18"/>
  </p:sldIdLst>
  <p:sldSz cx="9144000" cy="6858000" type="screen4x3"/>
  <p:notesSz cx="6807200" cy="99393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70" autoAdjust="0"/>
  </p:normalViewPr>
  <p:slideViewPr>
    <p:cSldViewPr>
      <p:cViewPr varScale="1">
        <p:scale>
          <a:sx n="99" d="100"/>
          <a:sy n="99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153AFD-615C-489E-8171-45E943C22C3F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5B1E-9411-417F-982F-DC2CDFD11C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083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56672" y="9440226"/>
            <a:ext cx="2948939" cy="497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2" tIns="45652" rIns="91302" bIns="45652" anchor="b"/>
          <a:lstStyle>
            <a:lvl1pPr defTabSz="91281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1281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1281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1281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12813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D55636A5-BCA6-4B66-AD8B-CFBFC9C95A7A}" type="slidenum">
              <a:rPr lang="cs-CZ" sz="1200"/>
              <a:pPr algn="r" eaLnBrk="1" hangingPunct="1"/>
              <a:t>1</a:t>
            </a:fld>
            <a:endParaRPr lang="cs-CZ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55650"/>
            <a:ext cx="496887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2" tIns="45652" rIns="91302" bIns="45652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65B1E-9411-417F-982F-DC2CDFD11C9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1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98C-3C8A-4992-890E-E25EA8C9089A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F7AD-6CCA-497E-BDD7-AC1E88DD0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223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98C-3C8A-4992-890E-E25EA8C9089A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F7AD-6CCA-497E-BDD7-AC1E88DD0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286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98C-3C8A-4992-890E-E25EA8C9089A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F7AD-6CCA-497E-BDD7-AC1E88DD0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36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98C-3C8A-4992-890E-E25EA8C9089A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F7AD-6CCA-497E-BDD7-AC1E88DD0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165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98C-3C8A-4992-890E-E25EA8C9089A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F7AD-6CCA-497E-BDD7-AC1E88DD0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923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98C-3C8A-4992-890E-E25EA8C9089A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F7AD-6CCA-497E-BDD7-AC1E88DD0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98C-3C8A-4992-890E-E25EA8C9089A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F7AD-6CCA-497E-BDD7-AC1E88DD0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977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98C-3C8A-4992-890E-E25EA8C9089A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F7AD-6CCA-497E-BDD7-AC1E88DD0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6577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98C-3C8A-4992-890E-E25EA8C9089A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F7AD-6CCA-497E-BDD7-AC1E88DD0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9262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98C-3C8A-4992-890E-E25EA8C9089A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F7AD-6CCA-497E-BDD7-AC1E88DD0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86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5898C-3C8A-4992-890E-E25EA8C9089A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0F7AD-6CCA-497E-BDD7-AC1E88DD0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969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5898C-3C8A-4992-890E-E25EA8C9089A}" type="datetimeFigureOut">
              <a:rPr lang="cs-CZ" smtClean="0"/>
              <a:t>4.4.2016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0F7AD-6CCA-497E-BDD7-AC1E88DD05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4631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1.ving.no/images/Resort/prgpra2001_2_34.jpg?v=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google.cz/url?sa=i&amp;rct=j&amp;q=&amp;esrc=s&amp;frm=1&amp;source=images&amp;cd=&amp;cad=rja&amp;uact=8&amp;ved=0ahUKEwjf-YOt3ZDLAhXDWRQKHZEqCqAQjRwIBw&amp;url=http://www.edugrove.com.sg/contact-us/location/&amp;bvm=bv.114733917,d.d24&amp;psig=AFQjCNGdt4YuviRHmkz0qhDtmmsWWxyQTw&amp;ust=1456414586823335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frm=1&amp;source=images&amp;cd=&amp;cad=rja&amp;uact=8&amp;ved=0CAcQjRw&amp;url=http://eye.uams.edu/patients/contact-lens/&amp;ei=kSM6Vab3MMTCPOHqgegH&amp;psig=AFQjCNEFtZQalIjd8IIdYdVMM7FE1Vb9Sw&amp;ust=1429959939247862" TargetMode="External"/><Relationship Id="rId13" Type="http://schemas.openxmlformats.org/officeDocument/2006/relationships/image" Target="../media/image9.jpe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z/url?sa=i&amp;rct=j&amp;q=&amp;esrc=s&amp;frm=1&amp;source=images&amp;cd=&amp;cad=rja&amp;uact=8&amp;ved=0CAcQjRw&amp;url=http://www.provodinraly.estranky.cz/fotoalbum/rally-dakar/tatra-123.html&amp;ei=tCU6VZvYMcL0PI-0gbAO&amp;bvm=bv.91427555,d.bGQ&amp;psig=AFQjCNFgwSRP1pZKbfEoognIqAfJjLtp9Q&amp;ust=1429960289264929" TargetMode="External"/><Relationship Id="rId11" Type="http://schemas.openxmlformats.org/officeDocument/2006/relationships/hyperlink" Target="http://www.google.cz/url?sa=i&amp;rct=j&amp;q=&amp;esrc=s&amp;frm=1&amp;source=images&amp;cd=&amp;cad=rja&amp;uact=8&amp;ved=0CAcQjRw&amp;url=http://www.kosmonautix.cz/2013/05/esa-5-dil-evropsti-astronauti/&amp;ei=KyI6VfDqEouwPLWhgMAK&amp;bvm=bv.91665533,bs.1,d.ZWU&amp;psig=AFQjCNFFXEEHejd1nC46BdW7u6B-8Pm7Hg&amp;ust=1429959580619513" TargetMode="External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openxmlformats.org/officeDocument/2006/relationships/hyperlink" Target="http://www.google.cz/url?sa=i&amp;rct=j&amp;q=&amp;esrc=s&amp;frm=1&amp;source=images&amp;cd=&amp;cad=rja&amp;uact=8&amp;ved=0CAcQjRw&amp;url=http://galleryhip.com/vintage-robot-drawing.html&amp;ei=a6A4VdvBBNHbaJaigPAP&amp;psig=AFQjCNFnEK6ZxsbEN1hN9ZJVJcPZ7AcMIg&amp;ust=1429860810948205" TargetMode="Externa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pacsafe.com/blog/wp-content/uploads/2013/10/Coming-Home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666750"/>
            <a:ext cx="8220075" cy="574675"/>
          </a:xfrm>
        </p:spPr>
        <p:txBody>
          <a:bodyPr lIns="90000" tIns="46800" rIns="90000" bIns="46800">
            <a:normAutofit fontScale="90000"/>
          </a:bodyPr>
          <a:lstStyle/>
          <a:p>
            <a:pPr defTabSz="449263" eaLnBrk="1" hangingPunct="1">
              <a:buFont typeface="Arial Black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cs-CZ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  </a:t>
            </a:r>
            <a:endParaRPr lang="en-GB" sz="3600" dirty="0" smtClean="0"/>
          </a:p>
        </p:txBody>
      </p:sp>
      <p:sp>
        <p:nvSpPr>
          <p:cNvPr id="14341" name="Obdélník 1"/>
          <p:cNvSpPr>
            <a:spLocks noChangeArrowheads="1"/>
          </p:cNvSpPr>
          <p:nvPr/>
        </p:nvSpPr>
        <p:spPr bwMode="auto">
          <a:xfrm>
            <a:off x="5518348" y="188640"/>
            <a:ext cx="346127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cs-CZ" sz="1600" dirty="0">
                <a:solidFill>
                  <a:srgbClr val="898989"/>
                </a:solidFill>
              </a:rPr>
              <a:t>    </a:t>
            </a:r>
            <a:endParaRPr lang="cs-CZ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561744" y="2462719"/>
            <a:ext cx="46902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3200" b="1" dirty="0" smtClean="0">
                <a:solidFill>
                  <a:schemeClr val="tx2"/>
                </a:solidFill>
              </a:rPr>
              <a:t/>
            </a:r>
            <a:br>
              <a:rPr lang="cs-CZ" sz="3200" b="1" dirty="0" smtClean="0">
                <a:solidFill>
                  <a:schemeClr val="tx2"/>
                </a:solidFill>
              </a:rPr>
            </a:br>
            <a:endParaRPr lang="cs-CZ" sz="3200" b="1" dirty="0" smtClean="0">
              <a:solidFill>
                <a:schemeClr val="tx2"/>
              </a:solidFill>
            </a:endParaRPr>
          </a:p>
        </p:txBody>
      </p:sp>
      <p:pic>
        <p:nvPicPr>
          <p:cNvPr id="2052" name="Picture 4" descr="Praha - Bilder hos V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54" y="1520509"/>
            <a:ext cx="8195380" cy="510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423988" y="443291"/>
            <a:ext cx="60283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cs-CZ" sz="3200" b="1" dirty="0">
                <a:solidFill>
                  <a:prstClr val="black"/>
                </a:solidFill>
              </a:rPr>
              <a:t>CZECH REPUBLIC </a:t>
            </a:r>
          </a:p>
          <a:p>
            <a:pPr lvl="0" algn="ctr">
              <a:defRPr/>
            </a:pPr>
            <a:r>
              <a:rPr lang="cs-CZ" sz="3200" b="1" dirty="0" err="1">
                <a:solidFill>
                  <a:prstClr val="black"/>
                </a:solidFill>
              </a:rPr>
              <a:t>Living</a:t>
            </a:r>
            <a:r>
              <a:rPr lang="cs-CZ" sz="3200" b="1" dirty="0">
                <a:solidFill>
                  <a:prstClr val="black"/>
                </a:solidFill>
              </a:rPr>
              <a:t> and </a:t>
            </a:r>
            <a:r>
              <a:rPr lang="cs-CZ" sz="3200" b="1" dirty="0" err="1">
                <a:solidFill>
                  <a:prstClr val="black"/>
                </a:solidFill>
              </a:rPr>
              <a:t>Working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9175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ovéPole 1"/>
          <p:cNvSpPr txBox="1">
            <a:spLocks noChangeArrowheads="1"/>
          </p:cNvSpPr>
          <p:nvPr/>
        </p:nvSpPr>
        <p:spPr bwMode="auto">
          <a:xfrm>
            <a:off x="1043608" y="620713"/>
            <a:ext cx="68415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2400" b="1" dirty="0" smtClean="0">
                <a:solidFill>
                  <a:schemeClr val="tx2"/>
                </a:solidFill>
              </a:rPr>
              <a:t>                    </a:t>
            </a:r>
            <a:r>
              <a:rPr lang="cs-CZ" sz="2400" dirty="0" err="1" smtClean="0">
                <a:latin typeface="+mn-lt"/>
              </a:rPr>
              <a:t>Costs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of</a:t>
            </a:r>
            <a:r>
              <a:rPr lang="cs-CZ" sz="2400" dirty="0" smtClean="0">
                <a:latin typeface="+mn-lt"/>
              </a:rPr>
              <a:t> </a:t>
            </a:r>
            <a:r>
              <a:rPr lang="cs-CZ" sz="2400" dirty="0" err="1" smtClean="0">
                <a:latin typeface="+mn-lt"/>
              </a:rPr>
              <a:t>living</a:t>
            </a:r>
            <a:r>
              <a:rPr lang="cs-CZ" sz="2400" dirty="0" smtClean="0">
                <a:latin typeface="+mn-lt"/>
              </a:rPr>
              <a:t> in Prague (EUR)</a:t>
            </a:r>
          </a:p>
        </p:txBody>
      </p:sp>
      <p:sp>
        <p:nvSpPr>
          <p:cNvPr id="18435" name="TextovéPole 2"/>
          <p:cNvSpPr txBox="1">
            <a:spLocks noChangeArrowheads="1"/>
          </p:cNvSpPr>
          <p:nvPr/>
        </p:nvSpPr>
        <p:spPr bwMode="auto">
          <a:xfrm>
            <a:off x="899592" y="1556792"/>
            <a:ext cx="8596867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endParaRPr lang="cs-CZ" sz="2100" dirty="0" smtClean="0">
              <a:latin typeface="+mn-lt"/>
            </a:endParaRPr>
          </a:p>
          <a:p>
            <a:pPr marL="0" indent="0">
              <a:spcBef>
                <a:spcPct val="20000"/>
              </a:spcBef>
              <a:defRPr/>
            </a:pPr>
            <a:endParaRPr lang="cs-CZ" sz="2100" dirty="0">
              <a:latin typeface="+mn-lt"/>
            </a:endParaRPr>
          </a:p>
          <a:p>
            <a:pPr marL="0" indent="0">
              <a:spcBef>
                <a:spcPct val="20000"/>
              </a:spcBef>
              <a:defRPr/>
            </a:pPr>
            <a:endParaRPr lang="cs-CZ" sz="2100" dirty="0" smtClean="0">
              <a:latin typeface="+mn-lt"/>
            </a:endParaRPr>
          </a:p>
          <a:p>
            <a:pPr marL="0" indent="0">
              <a:spcBef>
                <a:spcPct val="20000"/>
              </a:spcBef>
              <a:defRPr/>
            </a:pPr>
            <a:endParaRPr lang="cs-CZ" sz="2100" dirty="0" smtClean="0">
              <a:latin typeface="+mn-lt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cs-CZ" sz="2100" dirty="0" smtClean="0">
                <a:latin typeface="+mn-lt"/>
              </a:rPr>
              <a:t/>
            </a:r>
            <a:br>
              <a:rPr lang="cs-CZ" sz="2100" dirty="0" smtClean="0">
                <a:latin typeface="+mn-lt"/>
              </a:rPr>
            </a:br>
            <a:r>
              <a:rPr lang="cs-CZ" sz="2100" dirty="0" smtClean="0">
                <a:latin typeface="+mn-lt"/>
              </a:rPr>
              <a:t>		</a:t>
            </a:r>
            <a:r>
              <a:rPr lang="cs-CZ" dirty="0" smtClean="0">
                <a:latin typeface="+mn-lt"/>
              </a:rPr>
              <a:t>rent </a:t>
            </a:r>
            <a:r>
              <a:rPr lang="cs-CZ" dirty="0">
                <a:latin typeface="+mn-lt"/>
              </a:rPr>
              <a:t>a </a:t>
            </a:r>
            <a:r>
              <a:rPr lang="cs-CZ" dirty="0" err="1">
                <a:latin typeface="+mn-lt"/>
              </a:rPr>
              <a:t>flat</a:t>
            </a:r>
            <a:r>
              <a:rPr lang="cs-CZ" dirty="0">
                <a:latin typeface="+mn-lt"/>
              </a:rPr>
              <a:t> (1+1)	</a:t>
            </a:r>
            <a:r>
              <a:rPr lang="cs-CZ" dirty="0" smtClean="0">
                <a:latin typeface="+mn-lt"/>
              </a:rPr>
              <a:t>	320</a:t>
            </a:r>
            <a:endParaRPr lang="cs-CZ" dirty="0">
              <a:latin typeface="+mn-lt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cs-CZ" dirty="0" smtClean="0">
                <a:latin typeface="+mn-lt"/>
              </a:rPr>
              <a:t>		public transport </a:t>
            </a:r>
            <a:r>
              <a:rPr lang="cs-CZ" dirty="0" err="1" smtClean="0">
                <a:latin typeface="+mn-lt"/>
              </a:rPr>
              <a:t>ticket</a:t>
            </a:r>
            <a:r>
              <a:rPr lang="cs-CZ" dirty="0" smtClean="0">
                <a:latin typeface="+mn-lt"/>
              </a:rPr>
              <a:t>	1,14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cs-CZ" dirty="0" smtClean="0">
                <a:latin typeface="+mn-lt"/>
              </a:rPr>
              <a:t>		taxi (1 km)		0,95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cs-CZ" dirty="0" smtClean="0">
                <a:latin typeface="+mn-lt"/>
              </a:rPr>
              <a:t>		</a:t>
            </a:r>
            <a:r>
              <a:rPr lang="cs-CZ" dirty="0" err="1" smtClean="0">
                <a:latin typeface="+mn-lt"/>
              </a:rPr>
              <a:t>cinema</a:t>
            </a:r>
            <a:r>
              <a:rPr lang="cs-CZ" dirty="0" smtClean="0">
                <a:latin typeface="+mn-lt"/>
              </a:rPr>
              <a:t> </a:t>
            </a:r>
            <a:r>
              <a:rPr lang="cs-CZ" dirty="0" err="1" smtClean="0">
                <a:latin typeface="+mn-lt"/>
              </a:rPr>
              <a:t>ticket</a:t>
            </a:r>
            <a:r>
              <a:rPr lang="cs-CZ" dirty="0" smtClean="0">
                <a:latin typeface="+mn-lt"/>
              </a:rPr>
              <a:t>		6,1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cs-CZ" dirty="0" smtClean="0">
                <a:latin typeface="+mn-lt"/>
              </a:rPr>
              <a:t>		</a:t>
            </a:r>
            <a:r>
              <a:rPr lang="cs-CZ" dirty="0" err="1" smtClean="0">
                <a:latin typeface="+mn-lt"/>
              </a:rPr>
              <a:t>men's</a:t>
            </a:r>
            <a:r>
              <a:rPr lang="cs-CZ" dirty="0" smtClean="0">
                <a:latin typeface="+mn-lt"/>
              </a:rPr>
              <a:t> </a:t>
            </a:r>
            <a:r>
              <a:rPr lang="cs-CZ" dirty="0" err="1" smtClean="0">
                <a:latin typeface="+mn-lt"/>
              </a:rPr>
              <a:t>haircut</a:t>
            </a:r>
            <a:r>
              <a:rPr lang="cs-CZ" dirty="0" smtClean="0">
                <a:latin typeface="+mn-lt"/>
              </a:rPr>
              <a:t>		10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cs-CZ" dirty="0" smtClean="0">
                <a:latin typeface="+mn-lt"/>
              </a:rPr>
              <a:t>		lunch in restaurant	4,7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cs-CZ" dirty="0" smtClean="0">
                <a:latin typeface="+mn-lt"/>
              </a:rPr>
              <a:t>		cappuccino (</a:t>
            </a:r>
            <a:r>
              <a:rPr lang="cs-CZ" dirty="0" err="1" smtClean="0">
                <a:latin typeface="+mn-lt"/>
              </a:rPr>
              <a:t>regular</a:t>
            </a:r>
            <a:r>
              <a:rPr lang="cs-CZ" dirty="0" smtClean="0">
                <a:latin typeface="+mn-lt"/>
              </a:rPr>
              <a:t>)	1,47	 </a:t>
            </a:r>
          </a:p>
          <a:p>
            <a:pPr marL="0" indent="0">
              <a:spcBef>
                <a:spcPct val="20000"/>
              </a:spcBef>
              <a:defRPr/>
            </a:pPr>
            <a:r>
              <a:rPr lang="cs-CZ" dirty="0" smtClean="0">
                <a:latin typeface="+mn-lt"/>
              </a:rPr>
              <a:t>		</a:t>
            </a:r>
            <a:r>
              <a:rPr lang="cs-CZ" dirty="0" err="1" smtClean="0">
                <a:latin typeface="+mn-lt"/>
              </a:rPr>
              <a:t>beer</a:t>
            </a:r>
            <a:r>
              <a:rPr lang="cs-CZ" dirty="0" smtClean="0">
                <a:latin typeface="+mn-lt"/>
              </a:rPr>
              <a:t> (0,5 l)		1,43</a:t>
            </a:r>
            <a:endParaRPr lang="en-GB" dirty="0">
              <a:latin typeface="+mn-lt"/>
            </a:endParaRPr>
          </a:p>
        </p:txBody>
      </p:sp>
      <p:pic>
        <p:nvPicPr>
          <p:cNvPr id="1028" name="Picture 4" descr="10 Things You Didn’t Know About the Czech Republic main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4608512" cy="188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84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Obdélník 3"/>
          <p:cNvSpPr>
            <a:spLocks noChangeArrowheads="1"/>
          </p:cNvSpPr>
          <p:nvPr/>
        </p:nvSpPr>
        <p:spPr bwMode="auto">
          <a:xfrm>
            <a:off x="1547813" y="260350"/>
            <a:ext cx="5616575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cs-CZ" sz="2400" b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</a:rPr>
              <a:t>        </a:t>
            </a:r>
            <a:r>
              <a:rPr lang="cs-CZ" sz="2400" b="1" dirty="0" smtClean="0">
                <a:solidFill>
                  <a:srgbClr val="002060"/>
                </a:solidFill>
              </a:rPr>
              <a:t>     </a:t>
            </a:r>
            <a:r>
              <a:rPr lang="en-GB" sz="2500" dirty="0" smtClean="0">
                <a:latin typeface="+mn-lt"/>
              </a:rPr>
              <a:t>Deductions </a:t>
            </a:r>
            <a:r>
              <a:rPr lang="en-GB" sz="2500" dirty="0">
                <a:latin typeface="+mn-lt"/>
              </a:rPr>
              <a:t>from </a:t>
            </a:r>
            <a:r>
              <a:rPr lang="cs-CZ" sz="2500" dirty="0">
                <a:latin typeface="+mn-lt"/>
              </a:rPr>
              <a:t>E</a:t>
            </a:r>
            <a:r>
              <a:rPr lang="en-GB" sz="2500" dirty="0" err="1">
                <a:latin typeface="+mn-lt"/>
              </a:rPr>
              <a:t>arnings</a:t>
            </a:r>
            <a:r>
              <a:rPr lang="cs-CZ" sz="2500" dirty="0">
                <a:latin typeface="+mn-lt"/>
              </a:rPr>
              <a:t> (in %)</a:t>
            </a:r>
            <a:r>
              <a:rPr lang="en-GB" sz="2500" b="1" dirty="0">
                <a:latin typeface="+mn-lt"/>
              </a:rPr>
              <a:t/>
            </a:r>
            <a:br>
              <a:rPr lang="en-GB" sz="2500" b="1" dirty="0">
                <a:latin typeface="+mn-lt"/>
              </a:rPr>
            </a:br>
            <a:endParaRPr lang="cs-CZ" sz="2500" dirty="0">
              <a:latin typeface="+mn-lt"/>
            </a:endParaRPr>
          </a:p>
        </p:txBody>
      </p:sp>
      <p:sp>
        <p:nvSpPr>
          <p:cNvPr id="26629" name="Zástupný symbol pro obsah 2"/>
          <p:cNvSpPr txBox="1">
            <a:spLocks/>
          </p:cNvSpPr>
          <p:nvPr/>
        </p:nvSpPr>
        <p:spPr bwMode="auto">
          <a:xfrm>
            <a:off x="684213" y="1844675"/>
            <a:ext cx="8135937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2000" b="1" dirty="0" smtClean="0">
                <a:solidFill>
                  <a:srgbClr val="EA002D"/>
                </a:solidFill>
                <a:latin typeface="Tahoma" pitchFamily="34" charset="0"/>
              </a:rPr>
              <a:t> 	</a:t>
            </a:r>
            <a:r>
              <a:rPr lang="cs-CZ" sz="2000" b="1" dirty="0" smtClean="0">
                <a:solidFill>
                  <a:srgbClr val="EA002D"/>
                </a:solidFill>
              </a:rPr>
              <a:t>	</a:t>
            </a:r>
            <a:r>
              <a:rPr lang="cs-CZ" sz="2400" b="1" dirty="0" smtClean="0">
                <a:solidFill>
                  <a:srgbClr val="EA002D"/>
                </a:solidFill>
                <a:latin typeface="+mn-lt"/>
              </a:rPr>
              <a:t>	</a:t>
            </a:r>
            <a:r>
              <a:rPr lang="cs-CZ" sz="2400" b="1" dirty="0" smtClean="0">
                <a:latin typeface="+mn-lt"/>
              </a:rPr>
              <a:t>      	   </a:t>
            </a:r>
            <a:r>
              <a:rPr lang="cs-CZ" sz="2400" b="1" dirty="0" smtClean="0">
                <a:latin typeface="+mn-lt"/>
              </a:rPr>
              <a:t>  </a:t>
            </a:r>
            <a:r>
              <a:rPr lang="cs-CZ" sz="2300" dirty="0" err="1" smtClean="0">
                <a:latin typeface="+mn-lt"/>
              </a:rPr>
              <a:t>worker</a:t>
            </a:r>
            <a:r>
              <a:rPr lang="cs-CZ" sz="2300" dirty="0" smtClean="0">
                <a:latin typeface="+mn-lt"/>
              </a:rPr>
              <a:t>   e</a:t>
            </a:r>
            <a:r>
              <a:rPr lang="en-GB" sz="2300" dirty="0" err="1" smtClean="0">
                <a:latin typeface="+mn-lt"/>
              </a:rPr>
              <a:t>mployer</a:t>
            </a:r>
            <a:endParaRPr lang="en-GB" sz="2300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2300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2300" dirty="0" smtClean="0">
                <a:latin typeface="+mn-lt"/>
              </a:rPr>
              <a:t>  	h</a:t>
            </a:r>
            <a:r>
              <a:rPr lang="en-GB" sz="2300" dirty="0" err="1" smtClean="0">
                <a:latin typeface="+mn-lt"/>
              </a:rPr>
              <a:t>ealth</a:t>
            </a:r>
            <a:r>
              <a:rPr lang="en-GB" sz="2300" dirty="0" smtClean="0">
                <a:latin typeface="+mn-lt"/>
              </a:rPr>
              <a:t> </a:t>
            </a:r>
            <a:r>
              <a:rPr lang="en-GB" sz="2300" dirty="0" err="1" smtClean="0">
                <a:latin typeface="+mn-lt"/>
              </a:rPr>
              <a:t>insuranc</a:t>
            </a:r>
            <a:r>
              <a:rPr lang="cs-CZ" sz="2300" dirty="0" smtClean="0">
                <a:latin typeface="+mn-lt"/>
              </a:rPr>
              <a:t>e</a:t>
            </a:r>
            <a:r>
              <a:rPr lang="en-GB" sz="2300" dirty="0" smtClean="0">
                <a:latin typeface="+mn-lt"/>
              </a:rPr>
              <a:t>   </a:t>
            </a:r>
            <a:r>
              <a:rPr lang="cs-CZ" sz="2300" dirty="0" smtClean="0">
                <a:latin typeface="+mn-lt"/>
              </a:rPr>
              <a:t>	         </a:t>
            </a:r>
            <a:r>
              <a:rPr lang="en-GB" sz="2300" dirty="0" smtClean="0">
                <a:latin typeface="+mn-lt"/>
              </a:rPr>
              <a:t>4,5</a:t>
            </a:r>
            <a:r>
              <a:rPr lang="cs-CZ" sz="2300" dirty="0" smtClean="0">
                <a:latin typeface="+mn-lt"/>
              </a:rPr>
              <a:t>    </a:t>
            </a:r>
            <a:r>
              <a:rPr lang="en-GB" sz="2300" dirty="0" smtClean="0">
                <a:latin typeface="+mn-lt"/>
              </a:rPr>
              <a:t>      </a:t>
            </a:r>
            <a:r>
              <a:rPr lang="cs-CZ" sz="2300" dirty="0" smtClean="0">
                <a:latin typeface="+mn-lt"/>
              </a:rPr>
              <a:t>    </a:t>
            </a:r>
            <a:r>
              <a:rPr lang="en-GB" sz="2300" dirty="0" smtClean="0">
                <a:latin typeface="+mn-lt"/>
              </a:rPr>
              <a:t>9</a:t>
            </a:r>
            <a:endParaRPr lang="en-GB" sz="2300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GB" sz="2300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2300" dirty="0" smtClean="0">
                <a:latin typeface="+mn-lt"/>
              </a:rPr>
              <a:t>	s</a:t>
            </a:r>
            <a:r>
              <a:rPr lang="en-GB" sz="2300" dirty="0" err="1" smtClean="0">
                <a:latin typeface="+mn-lt"/>
              </a:rPr>
              <a:t>ocial</a:t>
            </a:r>
            <a:r>
              <a:rPr lang="en-GB" sz="2300" dirty="0" smtClean="0">
                <a:latin typeface="+mn-lt"/>
              </a:rPr>
              <a:t> insurance             </a:t>
            </a:r>
            <a:r>
              <a:rPr lang="cs-CZ" sz="2300" dirty="0" smtClean="0">
                <a:latin typeface="+mn-lt"/>
              </a:rPr>
              <a:t>       </a:t>
            </a:r>
            <a:r>
              <a:rPr lang="cs-CZ" sz="2300" dirty="0">
                <a:latin typeface="+mn-lt"/>
              </a:rPr>
              <a:t> </a:t>
            </a:r>
            <a:r>
              <a:rPr lang="cs-CZ" sz="2300" dirty="0" smtClean="0">
                <a:latin typeface="+mn-lt"/>
              </a:rPr>
              <a:t> </a:t>
            </a:r>
            <a:r>
              <a:rPr lang="en-GB" sz="2300" dirty="0" smtClean="0">
                <a:latin typeface="+mn-lt"/>
              </a:rPr>
              <a:t>6,</a:t>
            </a:r>
            <a:r>
              <a:rPr lang="cs-CZ" sz="2300" dirty="0" smtClean="0">
                <a:latin typeface="+mn-lt"/>
              </a:rPr>
              <a:t>5</a:t>
            </a:r>
            <a:r>
              <a:rPr lang="en-GB" sz="2300" dirty="0" smtClean="0">
                <a:latin typeface="+mn-lt"/>
              </a:rPr>
              <a:t>     </a:t>
            </a:r>
            <a:r>
              <a:rPr lang="cs-CZ" sz="2300" dirty="0" smtClean="0">
                <a:latin typeface="+mn-lt"/>
              </a:rPr>
              <a:t>	 </a:t>
            </a:r>
            <a:r>
              <a:rPr lang="en-GB" sz="2300" dirty="0" smtClean="0">
                <a:latin typeface="+mn-lt"/>
              </a:rPr>
              <a:t>2</a:t>
            </a:r>
            <a:r>
              <a:rPr lang="cs-CZ" sz="2300" dirty="0" smtClean="0">
                <a:latin typeface="+mn-lt"/>
              </a:rPr>
              <a:t>5</a:t>
            </a:r>
            <a:endParaRPr lang="en-GB" sz="2300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2300" dirty="0" smtClean="0">
                <a:latin typeface="+mn-lt"/>
              </a:rPr>
              <a:t>	</a:t>
            </a:r>
            <a:endParaRPr lang="en-GB" sz="2300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2300" dirty="0" smtClean="0">
                <a:latin typeface="+mn-lt"/>
              </a:rPr>
              <a:t>	i</a:t>
            </a:r>
            <a:r>
              <a:rPr lang="en-GB" sz="2300" dirty="0" err="1" smtClean="0">
                <a:latin typeface="+mn-lt"/>
              </a:rPr>
              <a:t>ncome</a:t>
            </a:r>
            <a:r>
              <a:rPr lang="en-GB" sz="2300" dirty="0" smtClean="0">
                <a:latin typeface="+mn-lt"/>
              </a:rPr>
              <a:t> tax </a:t>
            </a:r>
            <a:r>
              <a:rPr lang="cs-CZ" sz="2300" dirty="0" smtClean="0">
                <a:latin typeface="+mn-lt"/>
              </a:rPr>
              <a:t>	</a:t>
            </a:r>
            <a:r>
              <a:rPr lang="en-GB" sz="2300" dirty="0" smtClean="0">
                <a:latin typeface="+mn-lt"/>
              </a:rPr>
              <a:t>	       </a:t>
            </a:r>
            <a:r>
              <a:rPr lang="cs-CZ" sz="2300" dirty="0" smtClean="0">
                <a:latin typeface="+mn-lt"/>
              </a:rPr>
              <a:t>  </a:t>
            </a:r>
            <a:r>
              <a:rPr lang="en-GB" sz="2300" dirty="0" smtClean="0">
                <a:latin typeface="+mn-lt"/>
              </a:rPr>
              <a:t>15</a:t>
            </a:r>
            <a:endParaRPr lang="cs-CZ" sz="2300" dirty="0" smtClean="0">
              <a:latin typeface="+mn-lt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cs-CZ" sz="2300" b="1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sz="2400" b="1" dirty="0" smtClean="0">
                <a:solidFill>
                  <a:srgbClr val="002060"/>
                </a:solidFill>
                <a:latin typeface="+mn-lt"/>
              </a:rPr>
            </a:br>
            <a:endParaRPr lang="cs-CZ" sz="2400" b="1" dirty="0" smtClean="0">
              <a:solidFill>
                <a:srgbClr val="002060"/>
              </a:solidFill>
              <a:latin typeface="+mn-lt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cs-CZ" sz="2400" b="1" dirty="0" smtClean="0">
                <a:solidFill>
                  <a:srgbClr val="002060"/>
                </a:solidFill>
                <a:latin typeface="+mn-lt"/>
              </a:rPr>
              <a:t>                                         </a:t>
            </a:r>
            <a:endParaRPr lang="cs-CZ" sz="2400" dirty="0" smtClean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 descr="D:\2016\PRO KOLEGYNI!!!!!!!!!!!!!!!!!!!!!!!!!!!!!!!!!!!!!!!!!!!!!!!!!!!!!!!!!!!!!!!!!!!!!!!!!!!!!!!!!!!!!!!!!!!!!!!!!\FOTO\Images Thinkstock EURES\O - Public administration and defence; compulsory social security\O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1006053" cy="66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038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42988" y="765175"/>
            <a:ext cx="7705725" cy="51367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sz="2500" kern="0" dirty="0">
                <a:latin typeface="+mj-lt"/>
                <a:cs typeface="+mn-cs"/>
              </a:rPr>
              <a:t>Looking for a </a:t>
            </a:r>
            <a:r>
              <a:rPr lang="cs-CZ" sz="2500" kern="0" dirty="0">
                <a:latin typeface="+mj-lt"/>
              </a:rPr>
              <a:t>J</a:t>
            </a:r>
            <a:r>
              <a:rPr lang="en-GB" sz="2500" kern="0" dirty="0" err="1" smtClean="0">
                <a:latin typeface="+mj-lt"/>
                <a:cs typeface="+mn-cs"/>
              </a:rPr>
              <a:t>ob</a:t>
            </a:r>
            <a:endParaRPr lang="en-GB" sz="2500" kern="0" dirty="0">
              <a:latin typeface="+mj-lt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endParaRPr lang="cs-CZ" sz="2000" b="1" kern="0" dirty="0">
              <a:latin typeface="Arial"/>
              <a:cs typeface="+mn-cs"/>
            </a:endParaRPr>
          </a:p>
          <a:p>
            <a:pPr eaLnBrk="0" hangingPunct="0">
              <a:spcBef>
                <a:spcPct val="20000"/>
              </a:spcBef>
              <a:defRPr/>
            </a:pPr>
            <a:r>
              <a:rPr lang="cs-CZ" sz="2300" kern="0" dirty="0" smtClean="0"/>
              <a:t/>
            </a:r>
            <a:br>
              <a:rPr lang="cs-CZ" sz="2300" kern="0" dirty="0" smtClean="0"/>
            </a:br>
            <a:r>
              <a:rPr lang="cs-CZ" sz="2200" kern="0" dirty="0" smtClean="0"/>
              <a:t>EURES </a:t>
            </a:r>
            <a:r>
              <a:rPr lang="cs-CZ" sz="2200" b="1" kern="0" dirty="0" smtClean="0"/>
              <a:t> </a:t>
            </a:r>
            <a:r>
              <a:rPr lang="cs-CZ" sz="2200" b="1" kern="0" dirty="0"/>
              <a:t>		</a:t>
            </a:r>
            <a:r>
              <a:rPr lang="cs-CZ" sz="2200" b="1" kern="0" dirty="0" smtClean="0"/>
              <a:t>	</a:t>
            </a:r>
            <a:r>
              <a:rPr lang="cs-CZ" sz="2200" kern="0" dirty="0" smtClean="0"/>
              <a:t>www.eures.cz </a:t>
            </a:r>
            <a:r>
              <a:rPr lang="cs-CZ" sz="2200" kern="0" dirty="0"/>
              <a:t>	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cs-CZ" sz="2200" kern="0" dirty="0"/>
              <a:t>			</a:t>
            </a:r>
            <a:r>
              <a:rPr lang="cs-CZ" sz="2200" kern="0" dirty="0" smtClean="0"/>
              <a:t>www.eures.europa.eu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cs-CZ" sz="2200" kern="0" dirty="0" err="1" smtClean="0"/>
              <a:t>Euraxess</a:t>
            </a:r>
            <a:r>
              <a:rPr lang="cs-CZ" sz="2200" kern="0" dirty="0" smtClean="0"/>
              <a:t>		</a:t>
            </a:r>
            <a:r>
              <a:rPr lang="cs-CZ" sz="2200" kern="0" dirty="0" smtClean="0"/>
              <a:t>www.euraxess.cz</a:t>
            </a:r>
            <a:r>
              <a:rPr lang="cs-CZ" sz="2200" kern="0" dirty="0"/>
              <a:t>	</a:t>
            </a:r>
            <a:r>
              <a:rPr lang="cs-CZ" sz="2200" kern="0" dirty="0" smtClean="0"/>
              <a:t>		 </a:t>
            </a:r>
            <a:endParaRPr lang="cs-CZ" sz="2200" b="1" kern="0" dirty="0"/>
          </a:p>
          <a:p>
            <a:pPr eaLnBrk="0" hangingPunct="0">
              <a:spcBef>
                <a:spcPct val="20000"/>
              </a:spcBef>
              <a:defRPr/>
            </a:pPr>
            <a:r>
              <a:rPr lang="en-GB" sz="2200" kern="0" dirty="0" smtClean="0"/>
              <a:t>Labour</a:t>
            </a:r>
            <a:r>
              <a:rPr lang="cs-CZ" sz="2200" kern="0" dirty="0" smtClean="0"/>
              <a:t> </a:t>
            </a:r>
            <a:r>
              <a:rPr lang="cs-CZ" sz="2200" kern="0" dirty="0"/>
              <a:t>O</a:t>
            </a:r>
            <a:r>
              <a:rPr lang="en-GB" sz="2200" kern="0" dirty="0" err="1"/>
              <a:t>ffice</a:t>
            </a:r>
            <a:r>
              <a:rPr lang="cs-CZ" sz="2200" b="1" kern="0" dirty="0"/>
              <a:t>		</a:t>
            </a:r>
            <a:r>
              <a:rPr lang="cs-CZ" sz="2200" kern="0" dirty="0"/>
              <a:t>www.portal.mpsv.cz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cs-CZ" sz="2200" kern="0" dirty="0" smtClean="0"/>
              <a:t>media </a:t>
            </a:r>
            <a:r>
              <a:rPr lang="cs-CZ" sz="2200" kern="0" dirty="0"/>
              <a:t>&amp; internet </a:t>
            </a:r>
            <a:r>
              <a:rPr lang="cs-CZ" sz="2200" b="1" kern="0" dirty="0"/>
              <a:t>	</a:t>
            </a:r>
            <a:r>
              <a:rPr lang="cs-CZ" sz="2200" kern="0" dirty="0"/>
              <a:t>www.jobs.cz 	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cs-CZ" sz="2200" kern="0" dirty="0"/>
              <a:t>			www.expats.cz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cs-CZ" sz="2200" kern="0" dirty="0"/>
              <a:t>			www.profesia.cz	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cs-CZ" sz="2200" kern="0" dirty="0"/>
              <a:t>			www.hotjobs.cz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cs-CZ" sz="2200" kern="0" dirty="0"/>
              <a:t>			www.jobmaster.cz</a:t>
            </a:r>
            <a:r>
              <a:rPr lang="cs-CZ" kern="0" dirty="0">
                <a:solidFill>
                  <a:srgbClr val="002060"/>
                </a:solidFill>
                <a:latin typeface="Arial"/>
                <a:cs typeface="+mn-cs"/>
              </a:rPr>
              <a:t/>
            </a:r>
            <a:br>
              <a:rPr lang="cs-CZ" kern="0" dirty="0">
                <a:solidFill>
                  <a:srgbClr val="002060"/>
                </a:solidFill>
                <a:latin typeface="Arial"/>
                <a:cs typeface="+mn-cs"/>
              </a:rPr>
            </a:br>
            <a:r>
              <a:rPr lang="cs-CZ" kern="0" dirty="0">
                <a:solidFill>
                  <a:srgbClr val="002060"/>
                </a:solidFill>
                <a:latin typeface="Arial"/>
                <a:cs typeface="+mn-cs"/>
              </a:rPr>
              <a:t> 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880" y="739518"/>
            <a:ext cx="914400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D:\2016\PRO KOLEGYNI!!!!!!!!!!!!!!!!!!!!!!!!!!!!!!!!!!!!!!!!!!!!!!!!!!!!!!!!!!!!!!!!!!!!!!!!!!!!!!!!!!!!!!!!!!!!!!!!!\FOTO\Images Thinkstock EURES\K - Financial and insurance activities\K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39" y="-12576"/>
            <a:ext cx="112219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089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971600" y="1628775"/>
            <a:ext cx="7921575" cy="44973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cs-CZ" sz="2500" dirty="0" smtClean="0"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cs-CZ" sz="2500" dirty="0" smtClean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cs-CZ" sz="2300" dirty="0">
                <a:cs typeface="Arial" pitchFamily="34" charset="0"/>
              </a:rPr>
              <a:t>N</a:t>
            </a:r>
            <a:r>
              <a:rPr lang="en-GB" sz="2300" dirty="0" smtClean="0">
                <a:cs typeface="Arial" pitchFamily="34" charset="0"/>
              </a:rPr>
              <a:t>o work permit for EU/EEA citizens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cs-CZ" sz="2300" dirty="0" smtClean="0">
                <a:cs typeface="Arial" pitchFamily="34" charset="0"/>
              </a:rPr>
              <a:t>No r</a:t>
            </a:r>
            <a:r>
              <a:rPr lang="en-GB" sz="2300" dirty="0" err="1">
                <a:cs typeface="Arial" pitchFamily="34" charset="0"/>
              </a:rPr>
              <a:t>esidence</a:t>
            </a:r>
            <a:r>
              <a:rPr lang="en-GB" sz="2300" dirty="0">
                <a:cs typeface="Arial" pitchFamily="34" charset="0"/>
              </a:rPr>
              <a:t> </a:t>
            </a:r>
            <a:r>
              <a:rPr lang="en-GB" sz="2300" dirty="0" smtClean="0">
                <a:cs typeface="Arial" pitchFamily="34" charset="0"/>
              </a:rPr>
              <a:t>permit</a:t>
            </a:r>
            <a:r>
              <a:rPr lang="cs-CZ" sz="2300" dirty="0" smtClean="0">
                <a:cs typeface="Arial" pitchFamily="34" charset="0"/>
              </a:rPr>
              <a:t/>
            </a:r>
            <a:br>
              <a:rPr lang="cs-CZ" sz="2300" dirty="0" smtClean="0">
                <a:cs typeface="Arial" pitchFamily="34" charset="0"/>
              </a:rPr>
            </a:br>
            <a:endParaRPr lang="cs-CZ" sz="2300" dirty="0">
              <a:cs typeface="Arial" pitchFamily="34" charset="0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cs-CZ" sz="2300" dirty="0" smtClean="0">
                <a:cs typeface="Arial" pitchFamily="34" charset="0"/>
              </a:rPr>
              <a:t>R</a:t>
            </a:r>
            <a:r>
              <a:rPr lang="en-GB" sz="2300" dirty="0" err="1">
                <a:cs typeface="Arial" pitchFamily="34" charset="0"/>
              </a:rPr>
              <a:t>egist</a:t>
            </a:r>
            <a:r>
              <a:rPr lang="cs-CZ" sz="2300" dirty="0" err="1">
                <a:cs typeface="Arial" pitchFamily="34" charset="0"/>
              </a:rPr>
              <a:t>ration</a:t>
            </a:r>
            <a:r>
              <a:rPr lang="en-GB" sz="2300" dirty="0">
                <a:cs typeface="Arial" pitchFamily="34" charset="0"/>
              </a:rPr>
              <a:t> </a:t>
            </a:r>
            <a:r>
              <a:rPr lang="cs-CZ" sz="2300" dirty="0" err="1">
                <a:cs typeface="Arial" pitchFamily="34" charset="0"/>
              </a:rPr>
              <a:t>with</a:t>
            </a:r>
            <a:r>
              <a:rPr lang="cs-CZ" sz="2300" dirty="0">
                <a:cs typeface="Arial" pitchFamily="34" charset="0"/>
              </a:rPr>
              <a:t> </a:t>
            </a:r>
            <a:r>
              <a:rPr lang="cs-CZ" sz="2300" dirty="0" err="1">
                <a:cs typeface="Arial" pitchFamily="34" charset="0"/>
              </a:rPr>
              <a:t>Foreign</a:t>
            </a:r>
            <a:r>
              <a:rPr lang="cs-CZ" sz="2300" dirty="0">
                <a:cs typeface="Arial" pitchFamily="34" charset="0"/>
              </a:rPr>
              <a:t> </a:t>
            </a:r>
            <a:r>
              <a:rPr lang="cs-CZ" sz="2300" dirty="0" smtClean="0">
                <a:cs typeface="Arial" pitchFamily="34" charset="0"/>
              </a:rPr>
              <a:t>Police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cs-CZ" sz="2300" dirty="0" smtClean="0">
                <a:cs typeface="Arial" pitchFamily="34" charset="0"/>
              </a:rPr>
              <a:t>R</a:t>
            </a:r>
            <a:r>
              <a:rPr lang="en-GB" sz="2300" dirty="0" err="1" smtClean="0">
                <a:cs typeface="Arial" pitchFamily="34" charset="0"/>
              </a:rPr>
              <a:t>egistration</a:t>
            </a:r>
            <a:r>
              <a:rPr lang="en-GB" sz="2300" dirty="0" smtClean="0">
                <a:cs typeface="Arial" pitchFamily="34" charset="0"/>
              </a:rPr>
              <a:t> at Labour Office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cs-CZ" sz="2400" dirty="0" smtClean="0">
                <a:cs typeface="Arial" pitchFamily="34" charset="0"/>
              </a:rPr>
              <a:t/>
            </a:r>
            <a:br>
              <a:rPr lang="cs-CZ" sz="2400" dirty="0" smtClean="0">
                <a:cs typeface="Arial" pitchFamily="34" charset="0"/>
              </a:rPr>
            </a:b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200" b="1" dirty="0" smtClean="0"/>
              <a:t/>
            </a:r>
            <a:br>
              <a:rPr lang="cs-CZ" sz="2200" b="1" dirty="0" smtClean="0"/>
            </a:br>
            <a:r>
              <a:rPr lang="cs-CZ" sz="2500" dirty="0" smtClean="0">
                <a:solidFill>
                  <a:srgbClr val="002060"/>
                </a:solidFill>
                <a:cs typeface="Arial" pitchFamily="34" charset="0"/>
              </a:rPr>
              <a:t/>
            </a:r>
            <a:br>
              <a:rPr lang="cs-CZ" sz="2500" dirty="0" smtClean="0">
                <a:solidFill>
                  <a:srgbClr val="002060"/>
                </a:solidFill>
                <a:cs typeface="Arial" pitchFamily="34" charset="0"/>
              </a:rPr>
            </a:b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Obdélník 1"/>
          <p:cNvSpPr>
            <a:spLocks noChangeArrowheads="1"/>
          </p:cNvSpPr>
          <p:nvPr/>
        </p:nvSpPr>
        <p:spPr bwMode="auto">
          <a:xfrm>
            <a:off x="1692275" y="692150"/>
            <a:ext cx="5327650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</a:rPr>
              <a:t>      </a:t>
            </a:r>
            <a:r>
              <a:rPr lang="cs-CZ" sz="2400" b="1" dirty="0" smtClean="0">
                <a:solidFill>
                  <a:srgbClr val="002060"/>
                </a:solidFill>
              </a:rPr>
              <a:t>      </a:t>
            </a:r>
            <a:r>
              <a:rPr lang="cs-CZ" sz="2400" dirty="0" err="1" smtClean="0">
                <a:latin typeface="+mj-lt"/>
              </a:rPr>
              <a:t>Work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in </a:t>
            </a:r>
            <a:r>
              <a:rPr lang="cs-CZ" sz="2400" dirty="0" err="1">
                <a:latin typeface="+mj-lt"/>
              </a:rPr>
              <a:t>the</a:t>
            </a:r>
            <a:r>
              <a:rPr lang="cs-CZ" sz="2400" dirty="0">
                <a:latin typeface="+mj-lt"/>
              </a:rPr>
              <a:t> Czech Republic</a:t>
            </a:r>
            <a:r>
              <a:rPr lang="cs-CZ" sz="2200" b="1" dirty="0">
                <a:latin typeface="+mj-lt"/>
              </a:rPr>
              <a:t/>
            </a:r>
            <a:br>
              <a:rPr lang="cs-CZ" sz="2200" b="1" dirty="0">
                <a:latin typeface="+mj-lt"/>
              </a:rPr>
            </a:br>
            <a:endParaRPr lang="cs-CZ" sz="2200" dirty="0">
              <a:latin typeface="+mj-lt"/>
            </a:endParaRPr>
          </a:p>
        </p:txBody>
      </p:sp>
      <p:pic>
        <p:nvPicPr>
          <p:cNvPr id="1026" name="Picture 2" descr="http://www.edugrove.com.sg/wp-content/uploads/2015/07/Open_Sig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4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55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2"/>
          <p:cNvSpPr txBox="1">
            <a:spLocks/>
          </p:cNvSpPr>
          <p:nvPr/>
        </p:nvSpPr>
        <p:spPr>
          <a:xfrm>
            <a:off x="-468313" y="692150"/>
            <a:ext cx="9236076" cy="8699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cs-CZ" sz="2800" dirty="0" smtClean="0">
                <a:solidFill>
                  <a:srgbClr val="002060"/>
                </a:solidFill>
                <a:latin typeface="+mn-lt"/>
                <a:ea typeface="+mn-ea"/>
                <a:cs typeface="Arial" pitchFamily="34" charset="0"/>
              </a:rPr>
              <a:t>        </a:t>
            </a:r>
            <a:r>
              <a:rPr lang="en-GB" sz="2500" dirty="0" smtClean="0">
                <a:latin typeface="+mn-lt"/>
                <a:ea typeface="+mn-ea"/>
                <a:cs typeface="Arial" pitchFamily="34" charset="0"/>
              </a:rPr>
              <a:t>What is needed when looking for</a:t>
            </a:r>
            <a:r>
              <a:rPr lang="cs-CZ" sz="2500" dirty="0" smtClean="0">
                <a:latin typeface="+mn-lt"/>
                <a:ea typeface="+mn-ea"/>
                <a:cs typeface="Arial" pitchFamily="34" charset="0"/>
              </a:rPr>
              <a:t> a </a:t>
            </a:r>
            <a:r>
              <a:rPr lang="cs-CZ" sz="2500" dirty="0" err="1" smtClean="0">
                <a:latin typeface="+mn-lt"/>
                <a:ea typeface="+mn-ea"/>
                <a:cs typeface="Arial" pitchFamily="34" charset="0"/>
              </a:rPr>
              <a:t>job</a:t>
            </a:r>
            <a:r>
              <a:rPr lang="en-GB" sz="2500" b="1" dirty="0" smtClean="0">
                <a:latin typeface="+mn-lt"/>
                <a:ea typeface="+mn-ea"/>
                <a:cs typeface="Arial" pitchFamily="34" charset="0"/>
              </a:rPr>
              <a:t/>
            </a:r>
            <a:br>
              <a:rPr lang="en-GB" sz="2500" b="1" dirty="0" smtClean="0">
                <a:latin typeface="+mn-lt"/>
                <a:ea typeface="+mn-ea"/>
                <a:cs typeface="Arial" pitchFamily="34" charset="0"/>
              </a:rPr>
            </a:br>
            <a:endParaRPr lang="cs-CZ" sz="2500" b="1" dirty="0">
              <a:latin typeface="+mn-lt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259632" y="1844824"/>
            <a:ext cx="669691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200" dirty="0" smtClean="0"/>
              <a:t>	</a:t>
            </a:r>
            <a:r>
              <a:rPr lang="cs-CZ" sz="2300" dirty="0" smtClean="0"/>
              <a:t>l</a:t>
            </a:r>
            <a:r>
              <a:rPr lang="en-GB" sz="2300" dirty="0" err="1" smtClean="0"/>
              <a:t>anguage</a:t>
            </a:r>
            <a:r>
              <a:rPr lang="en-GB" sz="2300" dirty="0" smtClean="0"/>
              <a:t> skills</a:t>
            </a:r>
            <a:r>
              <a:rPr lang="cs-CZ" sz="2300" dirty="0" smtClean="0"/>
              <a:t> – Czech (</a:t>
            </a:r>
            <a:r>
              <a:rPr lang="cs-CZ" sz="2300" dirty="0" err="1" smtClean="0"/>
              <a:t>English</a:t>
            </a:r>
            <a:r>
              <a:rPr lang="cs-CZ" sz="2300" dirty="0" smtClean="0"/>
              <a:t>, </a:t>
            </a:r>
            <a:r>
              <a:rPr lang="cs-CZ" sz="2300" dirty="0" err="1" smtClean="0"/>
              <a:t>German</a:t>
            </a:r>
            <a:r>
              <a:rPr lang="cs-CZ" sz="2300" dirty="0" smtClean="0"/>
              <a:t>)</a:t>
            </a:r>
            <a:r>
              <a:rPr lang="cs-CZ" sz="2300" dirty="0"/>
              <a:t/>
            </a:r>
            <a:br>
              <a:rPr lang="cs-CZ" sz="2300" dirty="0"/>
            </a:br>
            <a:endParaRPr lang="en-GB" sz="2300" dirty="0"/>
          </a:p>
          <a:p>
            <a:pPr>
              <a:defRPr/>
            </a:pPr>
            <a:r>
              <a:rPr lang="cs-CZ" sz="2300" dirty="0" smtClean="0"/>
              <a:t>	</a:t>
            </a:r>
            <a:r>
              <a:rPr lang="en-GB" sz="2300" dirty="0" smtClean="0"/>
              <a:t>CV </a:t>
            </a:r>
            <a:r>
              <a:rPr lang="cs-CZ" sz="2300" dirty="0" smtClean="0"/>
              <a:t>– </a:t>
            </a:r>
            <a:r>
              <a:rPr lang="cs-CZ" sz="2300" dirty="0" err="1" smtClean="0"/>
              <a:t>structured</a:t>
            </a:r>
            <a:r>
              <a:rPr lang="cs-CZ" sz="2300" dirty="0" smtClean="0"/>
              <a:t>, </a:t>
            </a:r>
            <a:r>
              <a:rPr lang="cs-CZ" sz="2300" dirty="0" err="1" smtClean="0"/>
              <a:t>Europass</a:t>
            </a:r>
            <a:endParaRPr lang="cs-CZ" sz="2300" dirty="0"/>
          </a:p>
          <a:p>
            <a:pPr>
              <a:defRPr/>
            </a:pPr>
            <a:r>
              <a:rPr lang="cs-CZ" sz="2300" dirty="0" smtClean="0"/>
              <a:t>	</a:t>
            </a:r>
            <a:br>
              <a:rPr lang="cs-CZ" sz="2300" dirty="0" smtClean="0"/>
            </a:br>
            <a:r>
              <a:rPr lang="cs-CZ" sz="2300" dirty="0" smtClean="0"/>
              <a:t>	i</a:t>
            </a:r>
            <a:r>
              <a:rPr lang="en-GB" sz="2300" dirty="0" err="1" smtClean="0"/>
              <a:t>nterview</a:t>
            </a:r>
            <a:endParaRPr lang="en-GB" sz="2300" dirty="0"/>
          </a:p>
          <a:p>
            <a:pPr marL="342900" indent="-342900">
              <a:buFontTx/>
              <a:buChar char="-"/>
              <a:defRPr/>
            </a:pPr>
            <a:endParaRPr lang="en-GB" sz="2300" dirty="0"/>
          </a:p>
          <a:p>
            <a:pPr>
              <a:defRPr/>
            </a:pPr>
            <a:r>
              <a:rPr lang="cs-CZ" sz="2300" dirty="0" smtClean="0"/>
              <a:t>	s</a:t>
            </a:r>
            <a:r>
              <a:rPr lang="en-GB" sz="2300" dirty="0" err="1" smtClean="0"/>
              <a:t>pecified</a:t>
            </a:r>
            <a:r>
              <a:rPr lang="en-GB" sz="2300" dirty="0" smtClean="0"/>
              <a:t> </a:t>
            </a:r>
            <a:r>
              <a:rPr lang="en-GB" sz="2300" dirty="0"/>
              <a:t>by employer:</a:t>
            </a:r>
          </a:p>
          <a:p>
            <a:pPr>
              <a:defRPr/>
            </a:pPr>
            <a:r>
              <a:rPr lang="cs-CZ" sz="2300" dirty="0" smtClean="0"/>
              <a:t>	c</a:t>
            </a:r>
            <a:r>
              <a:rPr lang="en-GB" sz="2300" dirty="0" err="1" smtClean="0"/>
              <a:t>riminal</a:t>
            </a:r>
            <a:r>
              <a:rPr lang="cs-CZ" sz="2300" dirty="0" smtClean="0"/>
              <a:t> </a:t>
            </a:r>
            <a:r>
              <a:rPr lang="en-GB" sz="2300" dirty="0"/>
              <a:t>r</a:t>
            </a:r>
            <a:r>
              <a:rPr lang="cs-CZ" sz="2300" dirty="0" err="1"/>
              <a:t>ecords</a:t>
            </a:r>
            <a:r>
              <a:rPr lang="cs-CZ" sz="2300" dirty="0"/>
              <a:t> </a:t>
            </a:r>
            <a:r>
              <a:rPr lang="cs-CZ" sz="2300" dirty="0" err="1"/>
              <a:t>check</a:t>
            </a:r>
            <a:r>
              <a:rPr lang="en-GB" sz="2300" dirty="0"/>
              <a:t> </a:t>
            </a:r>
            <a:endParaRPr lang="cs-CZ" sz="2300" dirty="0"/>
          </a:p>
          <a:p>
            <a:pPr>
              <a:defRPr/>
            </a:pPr>
            <a:r>
              <a:rPr lang="cs-CZ" sz="2300" dirty="0" smtClean="0"/>
              <a:t>	h</a:t>
            </a:r>
            <a:r>
              <a:rPr lang="en-GB" sz="2300" dirty="0" err="1" smtClean="0"/>
              <a:t>ealth</a:t>
            </a:r>
            <a:r>
              <a:rPr lang="en-GB" sz="2300" dirty="0" smtClean="0"/>
              <a:t> </a:t>
            </a:r>
            <a:r>
              <a:rPr lang="en-GB" sz="2300" dirty="0"/>
              <a:t>certificate </a:t>
            </a:r>
            <a:endParaRPr lang="cs-CZ" sz="2300" dirty="0"/>
          </a:p>
          <a:p>
            <a:pPr>
              <a:defRPr/>
            </a:pPr>
            <a:r>
              <a:rPr lang="cs-CZ" sz="2300" dirty="0" smtClean="0"/>
              <a:t>	p</a:t>
            </a:r>
            <a:r>
              <a:rPr lang="en-GB" sz="2300" dirty="0" err="1" smtClean="0"/>
              <a:t>sychological</a:t>
            </a:r>
            <a:r>
              <a:rPr lang="en-GB" sz="2300" dirty="0" smtClean="0"/>
              <a:t> </a:t>
            </a:r>
            <a:r>
              <a:rPr lang="en-GB" sz="2300" dirty="0"/>
              <a:t>tests</a:t>
            </a:r>
            <a:endParaRPr lang="cs-CZ" sz="2300" dirty="0"/>
          </a:p>
          <a:p>
            <a:pPr marL="342900" indent="-342900">
              <a:buFontTx/>
              <a:buChar char="-"/>
              <a:defRPr/>
            </a:pPr>
            <a:endParaRPr lang="en-GB" dirty="0">
              <a:solidFill>
                <a:srgbClr val="002060"/>
              </a:solidFill>
              <a:latin typeface="Arial"/>
              <a:cs typeface="+mn-cs"/>
            </a:endParaRPr>
          </a:p>
        </p:txBody>
      </p:sp>
      <p:pic>
        <p:nvPicPr>
          <p:cNvPr id="4098" name="Picture 2" descr="D:\2016\PRO KOLEGYNI!!!!!!!!!!!!!!!!!!!!!!!!!!!!!!!!!!!!!!!!!!!!!!!!!!!!!!!!!!!!!!!!!!!!!!!!!!!!!!!!!!!!!!!!!!!!!!!!!\FOTO\Images Thinkstock EURES\R - Arts, entertainment and recreation\R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130729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3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délník 1"/>
          <p:cNvSpPr>
            <a:spLocks noChangeArrowheads="1"/>
          </p:cNvSpPr>
          <p:nvPr/>
        </p:nvSpPr>
        <p:spPr bwMode="auto">
          <a:xfrm>
            <a:off x="2916238" y="671513"/>
            <a:ext cx="403225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</a:rPr>
              <a:t>      </a:t>
            </a:r>
            <a:r>
              <a:rPr lang="cs-CZ" sz="2500" dirty="0" err="1"/>
              <a:t>Labour</a:t>
            </a:r>
            <a:r>
              <a:rPr lang="cs-CZ" sz="2500" dirty="0"/>
              <a:t> </a:t>
            </a:r>
            <a:r>
              <a:rPr lang="cs-CZ" sz="2500" dirty="0" err="1"/>
              <a:t>Law</a:t>
            </a:r>
            <a:r>
              <a:rPr lang="cs-CZ" sz="2500" dirty="0"/>
              <a:t> </a:t>
            </a:r>
            <a:r>
              <a:rPr lang="cs-CZ" sz="2300" dirty="0"/>
              <a:t/>
            </a:r>
            <a:br>
              <a:rPr lang="cs-CZ" sz="2300" dirty="0"/>
            </a:br>
            <a:r>
              <a:rPr lang="cs-CZ" sz="2300" dirty="0"/>
              <a:t/>
            </a:r>
            <a:br>
              <a:rPr lang="cs-CZ" sz="2300" dirty="0"/>
            </a:br>
            <a:endParaRPr lang="cs-CZ" sz="2300" dirty="0"/>
          </a:p>
          <a:p>
            <a:pPr>
              <a:defRPr/>
            </a:pPr>
            <a:r>
              <a:rPr lang="cs-CZ" sz="2400" b="1" dirty="0">
                <a:solidFill>
                  <a:srgbClr val="002060"/>
                </a:solidFill>
              </a:rPr>
              <a:t>       </a:t>
            </a:r>
            <a:endParaRPr lang="cs-CZ" dirty="0"/>
          </a:p>
        </p:txBody>
      </p:sp>
      <p:sp>
        <p:nvSpPr>
          <p:cNvPr id="23555" name="Zástupný symbol pro obsah 2"/>
          <p:cNvSpPr txBox="1">
            <a:spLocks/>
          </p:cNvSpPr>
          <p:nvPr/>
        </p:nvSpPr>
        <p:spPr bwMode="auto">
          <a:xfrm>
            <a:off x="1475656" y="1646238"/>
            <a:ext cx="7344494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dirty="0">
                <a:latin typeface="Calibri" pitchFamily="34" charset="0"/>
              </a:rPr>
              <a:t>Written employment contract:</a:t>
            </a:r>
            <a:r>
              <a:rPr lang="cs-CZ" dirty="0">
                <a:latin typeface="Calibri" pitchFamily="34" charset="0"/>
              </a:rPr>
              <a:t/>
            </a:r>
            <a:br>
              <a:rPr lang="cs-CZ" dirty="0">
                <a:latin typeface="Calibri" pitchFamily="34" charset="0"/>
              </a:rPr>
            </a:br>
            <a:r>
              <a:rPr lang="en-GB" dirty="0">
                <a:latin typeface="Calibri" pitchFamily="34" charset="0"/>
              </a:rPr>
              <a:t>work position, location, work starting day</a:t>
            </a:r>
            <a:r>
              <a:rPr lang="cs-CZ" dirty="0">
                <a:latin typeface="Calibri" pitchFamily="34" charset="0"/>
              </a:rPr>
              <a:t/>
            </a:r>
            <a:br>
              <a:rPr lang="cs-CZ" dirty="0">
                <a:latin typeface="Calibri" pitchFamily="34" charset="0"/>
              </a:rPr>
            </a:br>
            <a:endParaRPr lang="cs-CZ" dirty="0">
              <a:latin typeface="Calibri" pitchFamily="34" charset="0"/>
            </a:endParaRPr>
          </a:p>
          <a:p>
            <a:pPr eaLnBrk="1" hangingPunct="1"/>
            <a:r>
              <a:rPr lang="cs-CZ" dirty="0">
                <a:latin typeface="Calibri" pitchFamily="34" charset="0"/>
              </a:rPr>
              <a:t>t</a:t>
            </a:r>
            <a:r>
              <a:rPr lang="en-GB" dirty="0" err="1">
                <a:latin typeface="Calibri" pitchFamily="34" charset="0"/>
              </a:rPr>
              <a:t>rial</a:t>
            </a:r>
            <a:r>
              <a:rPr lang="en-GB" dirty="0">
                <a:latin typeface="Calibri" pitchFamily="34" charset="0"/>
              </a:rPr>
              <a:t> period – </a:t>
            </a:r>
            <a:r>
              <a:rPr lang="cs-CZ" dirty="0" err="1">
                <a:latin typeface="Calibri" pitchFamily="34" charset="0"/>
              </a:rPr>
              <a:t>usually</a:t>
            </a:r>
            <a:r>
              <a:rPr lang="cs-CZ" dirty="0">
                <a:latin typeface="Calibri" pitchFamily="34" charset="0"/>
              </a:rPr>
              <a:t> 3</a:t>
            </a:r>
            <a:r>
              <a:rPr lang="en-GB" dirty="0">
                <a:latin typeface="Calibri" pitchFamily="34" charset="0"/>
              </a:rPr>
              <a:t> months</a:t>
            </a:r>
            <a:endParaRPr lang="cs-CZ" dirty="0">
              <a:latin typeface="Calibri" pitchFamily="34" charset="0"/>
            </a:endParaRPr>
          </a:p>
          <a:p>
            <a:pPr eaLnBrk="1" hangingPunct="1"/>
            <a:r>
              <a:rPr lang="cs-CZ" dirty="0">
                <a:latin typeface="Calibri" pitchFamily="34" charset="0"/>
              </a:rPr>
              <a:t>h</a:t>
            </a:r>
            <a:r>
              <a:rPr lang="en-GB" dirty="0" err="1">
                <a:latin typeface="Calibri" pitchFamily="34" charset="0"/>
              </a:rPr>
              <a:t>olidays</a:t>
            </a:r>
            <a:r>
              <a:rPr lang="en-GB" dirty="0">
                <a:latin typeface="Calibri" pitchFamily="34" charset="0"/>
              </a:rPr>
              <a:t> – min. 4 weeks/year</a:t>
            </a:r>
            <a:endParaRPr lang="cs-CZ" dirty="0">
              <a:latin typeface="Calibri" pitchFamily="34" charset="0"/>
            </a:endParaRPr>
          </a:p>
          <a:p>
            <a:pPr eaLnBrk="1" hangingPunct="1"/>
            <a:r>
              <a:rPr lang="cs-CZ" dirty="0">
                <a:latin typeface="Calibri" pitchFamily="34" charset="0"/>
              </a:rPr>
              <a:t>2</a:t>
            </a:r>
            <a:r>
              <a:rPr lang="en-GB" dirty="0">
                <a:latin typeface="Calibri" pitchFamily="34" charset="0"/>
              </a:rPr>
              <a:t> months notice period</a:t>
            </a:r>
            <a:endParaRPr lang="cs-CZ" dirty="0">
              <a:latin typeface="Calibri" pitchFamily="34" charset="0"/>
            </a:endParaRPr>
          </a:p>
          <a:p>
            <a:pPr eaLnBrk="1" hangingPunct="1"/>
            <a:endParaRPr lang="cs-CZ" dirty="0">
              <a:latin typeface="Calibri" pitchFamily="34" charset="0"/>
            </a:endParaRPr>
          </a:p>
          <a:p>
            <a:pPr eaLnBrk="1" hangingPunct="1"/>
            <a:r>
              <a:rPr lang="cs-CZ" dirty="0" err="1" smtClean="0">
                <a:latin typeface="Calibri" pitchFamily="34" charset="0"/>
              </a:rPr>
              <a:t>Problems</a:t>
            </a:r>
            <a:r>
              <a:rPr lang="cs-CZ" dirty="0" smtClean="0">
                <a:latin typeface="Calibri" pitchFamily="34" charset="0"/>
              </a:rPr>
              <a:t> at </a:t>
            </a:r>
            <a:r>
              <a:rPr lang="cs-CZ" dirty="0" err="1" smtClean="0">
                <a:latin typeface="Calibri" pitchFamily="34" charset="0"/>
              </a:rPr>
              <a:t>work</a:t>
            </a:r>
            <a:r>
              <a:rPr lang="cs-CZ" dirty="0" smtClean="0">
                <a:latin typeface="Calibri" pitchFamily="34" charset="0"/>
              </a:rPr>
              <a:t>?</a:t>
            </a:r>
            <a:endParaRPr lang="cs-CZ" dirty="0">
              <a:latin typeface="Calibri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cs-CZ" dirty="0" err="1" smtClean="0">
                <a:latin typeface="Calibri" pitchFamily="34" charset="0"/>
              </a:rPr>
              <a:t>State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Labour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err="1">
                <a:latin typeface="Calibri" pitchFamily="34" charset="0"/>
              </a:rPr>
              <a:t>Inspection</a:t>
            </a:r>
            <a:r>
              <a:rPr lang="cs-CZ" dirty="0">
                <a:latin typeface="Calibri" pitchFamily="34" charset="0"/>
              </a:rPr>
              <a:t> </a:t>
            </a:r>
            <a:r>
              <a:rPr lang="cs-CZ" dirty="0" smtClean="0">
                <a:latin typeface="Calibri" pitchFamily="34" charset="0"/>
              </a:rPr>
              <a:t>Office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cs-CZ" dirty="0" err="1" smtClean="0">
                <a:latin typeface="Calibri" pitchFamily="34" charset="0"/>
              </a:rPr>
              <a:t>Trade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 err="1" smtClean="0">
                <a:latin typeface="Calibri" pitchFamily="34" charset="0"/>
              </a:rPr>
              <a:t>Unions</a:t>
            </a:r>
            <a:endParaRPr lang="cs-CZ" dirty="0">
              <a:latin typeface="Calibri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cs-CZ" dirty="0" err="1" smtClean="0">
                <a:latin typeface="Calibri" pitchFamily="34" charset="0"/>
              </a:rPr>
              <a:t>Labour</a:t>
            </a:r>
            <a:r>
              <a:rPr lang="cs-CZ" dirty="0" smtClean="0">
                <a:latin typeface="Calibri" pitchFamily="34" charset="0"/>
              </a:rPr>
              <a:t> </a:t>
            </a:r>
            <a:r>
              <a:rPr lang="cs-CZ" dirty="0">
                <a:latin typeface="Calibri" pitchFamily="34" charset="0"/>
              </a:rPr>
              <a:t>Office</a:t>
            </a:r>
          </a:p>
        </p:txBody>
      </p:sp>
      <p:pic>
        <p:nvPicPr>
          <p:cNvPr id="7" name="Picture 3" descr="D:\2015\Images Thinkstock EURES\P - Education\P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776"/>
            <a:ext cx="1179968" cy="6731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28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Obdélník 3"/>
          <p:cNvSpPr>
            <a:spLocks noChangeArrowheads="1"/>
          </p:cNvSpPr>
          <p:nvPr/>
        </p:nvSpPr>
        <p:spPr bwMode="auto">
          <a:xfrm>
            <a:off x="2339974" y="620713"/>
            <a:ext cx="4032225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800" dirty="0">
                <a:solidFill>
                  <a:srgbClr val="002060"/>
                </a:solidFill>
                <a:latin typeface="+mn-lt"/>
              </a:rPr>
              <a:t>           </a:t>
            </a:r>
            <a:r>
              <a:rPr lang="cs-CZ" sz="2800" dirty="0" smtClean="0">
                <a:solidFill>
                  <a:srgbClr val="002060"/>
                </a:solidFill>
                <a:latin typeface="+mn-lt"/>
              </a:rPr>
              <a:t>   </a:t>
            </a:r>
            <a:r>
              <a:rPr lang="en-GB" sz="2400" dirty="0" smtClean="0">
                <a:latin typeface="+mj-lt"/>
              </a:rPr>
              <a:t>Unemployment</a:t>
            </a:r>
            <a:endParaRPr lang="cs-CZ" sz="2400" dirty="0">
              <a:latin typeface="+mj-lt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84213" y="1600200"/>
            <a:ext cx="8208962" cy="4524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sz="2200" dirty="0" smtClean="0">
                <a:cs typeface="Arial" pitchFamily="34" charset="0"/>
              </a:rPr>
              <a:t>Unemployment benefits</a:t>
            </a:r>
            <a:r>
              <a:rPr lang="cs-CZ" sz="2200" dirty="0" smtClean="0">
                <a:cs typeface="Arial" pitchFamily="34" charset="0"/>
              </a:rPr>
              <a:t/>
            </a:r>
            <a:br>
              <a:rPr lang="cs-CZ" sz="2200" dirty="0" smtClean="0">
                <a:cs typeface="Arial" pitchFamily="34" charset="0"/>
              </a:rPr>
            </a:br>
            <a:r>
              <a:rPr lang="cs-CZ" sz="2200" dirty="0" smtClean="0">
                <a:cs typeface="Arial" pitchFamily="34" charset="0"/>
              </a:rPr>
              <a:t/>
            </a:r>
            <a:br>
              <a:rPr lang="cs-CZ" sz="2200" dirty="0" smtClean="0">
                <a:cs typeface="Arial" pitchFamily="34" charset="0"/>
              </a:rPr>
            </a:br>
            <a:r>
              <a:rPr lang="cs-CZ" sz="2200" dirty="0" smtClean="0">
                <a:cs typeface="Arial" pitchFamily="34" charset="0"/>
              </a:rPr>
              <a:t>at least 12 </a:t>
            </a:r>
            <a:r>
              <a:rPr lang="cs-CZ" sz="2200" dirty="0" err="1" smtClean="0">
                <a:cs typeface="Arial" pitchFamily="34" charset="0"/>
              </a:rPr>
              <a:t>months</a:t>
            </a:r>
            <a:r>
              <a:rPr lang="cs-CZ" sz="2200" dirty="0" smtClean="0">
                <a:cs typeface="Arial" pitchFamily="34" charset="0"/>
              </a:rPr>
              <a:t> </a:t>
            </a:r>
            <a:r>
              <a:rPr lang="cs-CZ" sz="2200" dirty="0" err="1" smtClean="0">
                <a:cs typeface="Arial" pitchFamily="34" charset="0"/>
              </a:rPr>
              <a:t>of</a:t>
            </a:r>
            <a:r>
              <a:rPr lang="cs-CZ" sz="2200" dirty="0" smtClean="0">
                <a:cs typeface="Arial" pitchFamily="34" charset="0"/>
              </a:rPr>
              <a:t> </a:t>
            </a:r>
            <a:r>
              <a:rPr lang="cs-CZ" sz="2200" dirty="0" err="1" smtClean="0">
                <a:cs typeface="Arial" pitchFamily="34" charset="0"/>
              </a:rPr>
              <a:t>employment</a:t>
            </a:r>
            <a:r>
              <a:rPr lang="cs-CZ" sz="2200" dirty="0" smtClean="0">
                <a:cs typeface="Arial" pitchFamily="34" charset="0"/>
              </a:rPr>
              <a:t> </a:t>
            </a:r>
            <a:r>
              <a:rPr lang="cs-CZ" sz="2200" dirty="0" err="1" smtClean="0">
                <a:cs typeface="Arial" pitchFamily="34" charset="0"/>
              </a:rPr>
              <a:t>within</a:t>
            </a:r>
            <a:r>
              <a:rPr lang="cs-CZ" sz="2200" dirty="0" smtClean="0">
                <a:cs typeface="Arial" pitchFamily="34" charset="0"/>
              </a:rPr>
              <a:t> last 2 </a:t>
            </a:r>
            <a:r>
              <a:rPr lang="cs-CZ" sz="2200" dirty="0" err="1" smtClean="0">
                <a:cs typeface="Arial" pitchFamily="34" charset="0"/>
              </a:rPr>
              <a:t>years</a:t>
            </a:r>
            <a:r>
              <a:rPr lang="cs-CZ" sz="2200" dirty="0" smtClean="0">
                <a:cs typeface="Arial" pitchFamily="34" charset="0"/>
              </a:rPr>
              <a:t/>
            </a:r>
            <a:br>
              <a:rPr lang="cs-CZ" sz="2200" dirty="0" smtClean="0">
                <a:cs typeface="Arial" pitchFamily="34" charset="0"/>
              </a:rPr>
            </a:br>
            <a:endParaRPr lang="en-GB" sz="2200" dirty="0" smtClean="0"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cs-CZ" sz="2200" dirty="0" smtClean="0">
                <a:cs typeface="Arial" pitchFamily="34" charset="0"/>
              </a:rPr>
              <a:t>t</a:t>
            </a:r>
            <a:r>
              <a:rPr lang="en-GB" sz="2200" dirty="0" smtClean="0">
                <a:cs typeface="Arial" pitchFamily="34" charset="0"/>
              </a:rPr>
              <a:t>ill 50 years </a:t>
            </a:r>
            <a:r>
              <a:rPr lang="cs-CZ" sz="2200" dirty="0" smtClean="0">
                <a:cs typeface="Arial" pitchFamily="34" charset="0"/>
              </a:rPr>
              <a:t>	</a:t>
            </a:r>
            <a:r>
              <a:rPr lang="en-GB" sz="2200" dirty="0" smtClean="0">
                <a:cs typeface="Arial" pitchFamily="34" charset="0"/>
              </a:rPr>
              <a:t>5 months</a:t>
            </a:r>
            <a:r>
              <a:rPr lang="cs-CZ" sz="2200" dirty="0" smtClean="0">
                <a:cs typeface="Arial" pitchFamily="34" charset="0"/>
              </a:rPr>
              <a:t>	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sz="2200" dirty="0" smtClean="0">
                <a:cs typeface="Arial" pitchFamily="34" charset="0"/>
              </a:rPr>
              <a:t>50 </a:t>
            </a:r>
            <a:r>
              <a:rPr lang="cs-CZ" sz="2200" dirty="0" smtClean="0">
                <a:cs typeface="Arial" pitchFamily="34" charset="0"/>
              </a:rPr>
              <a:t>–</a:t>
            </a:r>
            <a:r>
              <a:rPr lang="en-GB" sz="2200" dirty="0" smtClean="0">
                <a:cs typeface="Arial" pitchFamily="34" charset="0"/>
              </a:rPr>
              <a:t> 55 years</a:t>
            </a:r>
            <a:r>
              <a:rPr lang="cs-CZ" sz="2200" dirty="0" smtClean="0">
                <a:cs typeface="Arial" pitchFamily="34" charset="0"/>
              </a:rPr>
              <a:t>	</a:t>
            </a:r>
            <a:r>
              <a:rPr lang="en-GB" sz="2200" dirty="0" smtClean="0">
                <a:cs typeface="Arial" pitchFamily="34" charset="0"/>
              </a:rPr>
              <a:t>8 months</a:t>
            </a:r>
            <a:endParaRPr lang="cs-CZ" sz="2200" dirty="0" smtClean="0"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sz="2200" dirty="0" smtClean="0">
                <a:cs typeface="Arial" pitchFamily="34" charset="0"/>
              </a:rPr>
              <a:t>55</a:t>
            </a:r>
            <a:r>
              <a:rPr lang="cs-CZ" sz="2200" dirty="0" smtClean="0">
                <a:cs typeface="Arial" pitchFamily="34" charset="0"/>
              </a:rPr>
              <a:t>+		1</a:t>
            </a:r>
            <a:r>
              <a:rPr lang="en-GB" sz="2200" dirty="0" smtClean="0">
                <a:cs typeface="Arial" pitchFamily="34" charset="0"/>
              </a:rPr>
              <a:t>1 months</a:t>
            </a:r>
            <a:endParaRPr lang="cs-CZ" sz="2200" dirty="0" smtClean="0"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cs-CZ" sz="2200" dirty="0" smtClean="0">
              <a:cs typeface="Arial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cs-CZ" sz="2200" dirty="0">
                <a:cs typeface="Arial" pitchFamily="34" charset="0"/>
              </a:rPr>
              <a:t>f</a:t>
            </a:r>
            <a:r>
              <a:rPr lang="en-GB" sz="2200" dirty="0" err="1" smtClean="0">
                <a:cs typeface="Arial" pitchFamily="34" charset="0"/>
              </a:rPr>
              <a:t>irst</a:t>
            </a:r>
            <a:r>
              <a:rPr lang="en-GB" sz="2200" dirty="0" smtClean="0">
                <a:cs typeface="Arial" pitchFamily="34" charset="0"/>
              </a:rPr>
              <a:t> two months</a:t>
            </a:r>
            <a:r>
              <a:rPr lang="cs-CZ" sz="2200" dirty="0" smtClean="0">
                <a:cs typeface="Arial" pitchFamily="34" charset="0"/>
              </a:rPr>
              <a:t>	</a:t>
            </a:r>
            <a:r>
              <a:rPr lang="en-GB" sz="2200" dirty="0" smtClean="0">
                <a:cs typeface="Arial" pitchFamily="34" charset="0"/>
              </a:rPr>
              <a:t>65</a:t>
            </a:r>
            <a:r>
              <a:rPr lang="cs-CZ" sz="2200" dirty="0" smtClean="0">
                <a:cs typeface="Arial" pitchFamily="34" charset="0"/>
              </a:rPr>
              <a:t> </a:t>
            </a:r>
            <a:r>
              <a:rPr lang="en-GB" sz="2200" dirty="0" smtClean="0">
                <a:cs typeface="Arial" pitchFamily="34" charset="0"/>
              </a:rPr>
              <a:t>%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cs-CZ" sz="2200" dirty="0">
                <a:cs typeface="Arial" pitchFamily="34" charset="0"/>
              </a:rPr>
              <a:t>n</a:t>
            </a:r>
            <a:r>
              <a:rPr lang="en-GB" sz="2200" dirty="0" err="1" smtClean="0">
                <a:cs typeface="Arial" pitchFamily="34" charset="0"/>
              </a:rPr>
              <a:t>ext</a:t>
            </a:r>
            <a:r>
              <a:rPr lang="en-GB" sz="2200" dirty="0" smtClean="0">
                <a:cs typeface="Arial" pitchFamily="34" charset="0"/>
              </a:rPr>
              <a:t> two months</a:t>
            </a:r>
            <a:r>
              <a:rPr lang="cs-CZ" sz="2200" dirty="0" smtClean="0">
                <a:cs typeface="Arial" pitchFamily="34" charset="0"/>
              </a:rPr>
              <a:t>	</a:t>
            </a:r>
            <a:r>
              <a:rPr lang="en-GB" sz="2200" dirty="0" smtClean="0">
                <a:cs typeface="Arial" pitchFamily="34" charset="0"/>
              </a:rPr>
              <a:t>50</a:t>
            </a:r>
            <a:r>
              <a:rPr lang="cs-CZ" sz="2200" dirty="0" smtClean="0">
                <a:cs typeface="Arial" pitchFamily="34" charset="0"/>
              </a:rPr>
              <a:t> </a:t>
            </a:r>
            <a:r>
              <a:rPr lang="en-GB" sz="2200" dirty="0" smtClean="0">
                <a:cs typeface="Arial" pitchFamily="34" charset="0"/>
              </a:rPr>
              <a:t>%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cs-CZ" sz="2200" dirty="0" err="1">
                <a:cs typeface="Arial" pitchFamily="34" charset="0"/>
              </a:rPr>
              <a:t>r</a:t>
            </a:r>
            <a:r>
              <a:rPr lang="cs-CZ" sz="2200" dirty="0" err="1" smtClean="0">
                <a:cs typeface="Arial" pitchFamily="34" charset="0"/>
              </a:rPr>
              <a:t>emaining</a:t>
            </a:r>
            <a:r>
              <a:rPr lang="cs-CZ" sz="2200" dirty="0" smtClean="0">
                <a:cs typeface="Arial" pitchFamily="34" charset="0"/>
              </a:rPr>
              <a:t> period	</a:t>
            </a:r>
            <a:r>
              <a:rPr lang="en-GB" sz="2200" dirty="0" smtClean="0">
                <a:cs typeface="Arial" pitchFamily="34" charset="0"/>
              </a:rPr>
              <a:t>45</a:t>
            </a:r>
            <a:r>
              <a:rPr lang="cs-CZ" sz="2200" dirty="0" smtClean="0">
                <a:cs typeface="Arial" pitchFamily="34" charset="0"/>
              </a:rPr>
              <a:t> </a:t>
            </a:r>
            <a:r>
              <a:rPr lang="en-GB" sz="2200" dirty="0" smtClean="0">
                <a:cs typeface="Arial" pitchFamily="34" charset="0"/>
              </a:rPr>
              <a:t>% 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sz="2000" dirty="0" smtClean="0">
              <a:solidFill>
                <a:srgbClr val="2D2D8A"/>
              </a:solidFill>
            </a:endParaRPr>
          </a:p>
          <a:p>
            <a:pPr eaLnBrk="1" hangingPunct="1">
              <a:defRPr/>
            </a:pPr>
            <a:endParaRPr lang="cs-CZ" dirty="0"/>
          </a:p>
        </p:txBody>
      </p:sp>
      <p:pic>
        <p:nvPicPr>
          <p:cNvPr id="1026" name="Picture 2" descr="https://portal.mpsv.cz/sz/download/logo/up_logo_zakladni_r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68612"/>
            <a:ext cx="1728192" cy="129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76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sah 2"/>
          <p:cNvSpPr txBox="1">
            <a:spLocks/>
          </p:cNvSpPr>
          <p:nvPr/>
        </p:nvSpPr>
        <p:spPr bwMode="auto">
          <a:xfrm>
            <a:off x="457200" y="620713"/>
            <a:ext cx="8228013" cy="550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cs-CZ" sz="2600" dirty="0" smtClean="0">
              <a:solidFill>
                <a:schemeClr val="tx2">
                  <a:lumMod val="75000"/>
                </a:schemeClr>
              </a:solidFill>
              <a:latin typeface="+mn-lt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cs-CZ" sz="2600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cs-CZ" sz="2600" dirty="0" smtClean="0">
                <a:solidFill>
                  <a:srgbClr val="000066"/>
                </a:solidFill>
                <a:latin typeface="+mn-lt"/>
              </a:rPr>
            </a:br>
            <a:endParaRPr lang="cs-CZ" sz="2600" dirty="0" smtClean="0">
              <a:solidFill>
                <a:srgbClr val="000066"/>
              </a:solidFill>
              <a:latin typeface="+mn-lt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cs-CZ" sz="2600" dirty="0" smtClean="0">
                <a:latin typeface="+mn-lt"/>
              </a:rPr>
              <a:t>Tomas </a:t>
            </a:r>
            <a:r>
              <a:rPr lang="cs-CZ" sz="2600" dirty="0" err="1" smtClean="0">
                <a:latin typeface="+mn-lt"/>
              </a:rPr>
              <a:t>Kracmar</a:t>
            </a:r>
            <a:r>
              <a:rPr lang="cs-CZ" sz="2600" dirty="0" smtClean="0">
                <a:latin typeface="+mn-lt"/>
              </a:rPr>
              <a:t/>
            </a:r>
            <a:br>
              <a:rPr lang="cs-CZ" sz="2600" dirty="0" smtClean="0">
                <a:latin typeface="+mn-lt"/>
              </a:rPr>
            </a:br>
            <a:r>
              <a:rPr lang="cs-CZ" sz="2600" dirty="0" smtClean="0">
                <a:latin typeface="+mn-lt"/>
              </a:rPr>
              <a:t> </a:t>
            </a:r>
            <a:r>
              <a:rPr lang="cs-CZ" sz="2600" dirty="0" err="1" smtClean="0">
                <a:latin typeface="+mn-lt"/>
              </a:rPr>
              <a:t>Labour</a:t>
            </a:r>
            <a:r>
              <a:rPr lang="cs-CZ" sz="2600" dirty="0" smtClean="0">
                <a:latin typeface="+mn-lt"/>
              </a:rPr>
              <a:t> Office CZ</a:t>
            </a:r>
            <a:br>
              <a:rPr lang="cs-CZ" sz="2600" dirty="0" smtClean="0">
                <a:latin typeface="+mn-lt"/>
              </a:rPr>
            </a:br>
            <a:r>
              <a:rPr lang="cs-CZ" sz="2600" dirty="0" smtClean="0">
                <a:latin typeface="+mn-lt"/>
              </a:rPr>
              <a:t/>
            </a:r>
            <a:br>
              <a:rPr lang="cs-CZ" sz="2600" dirty="0" smtClean="0">
                <a:latin typeface="+mn-lt"/>
              </a:rPr>
            </a:br>
            <a:r>
              <a:rPr lang="cs-CZ" sz="2600" dirty="0" smtClean="0">
                <a:latin typeface="+mn-lt"/>
              </a:rPr>
              <a:t>+420 950 141 320</a:t>
            </a:r>
            <a:br>
              <a:rPr lang="cs-CZ" sz="2600" dirty="0" smtClean="0">
                <a:latin typeface="+mn-lt"/>
              </a:rPr>
            </a:br>
            <a:r>
              <a:rPr lang="cs-CZ" sz="2600" dirty="0" smtClean="0">
                <a:latin typeface="+mn-lt"/>
              </a:rPr>
              <a:t>eures@ol.mpsv.cz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endParaRPr lang="cs-CZ" sz="2600" dirty="0" smtClean="0">
              <a:latin typeface="+mn-lt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cs-CZ" sz="2600" dirty="0" smtClean="0">
                <a:latin typeface="+mn-lt"/>
              </a:rPr>
              <a:t>www.eures.cz</a:t>
            </a:r>
          </a:p>
          <a:p>
            <a:pPr algn="ctr">
              <a:spcBef>
                <a:spcPct val="20000"/>
              </a:spcBef>
              <a:buFont typeface="Arial" charset="0"/>
              <a:buNone/>
              <a:defRPr/>
            </a:pPr>
            <a:r>
              <a:rPr lang="cs-CZ" sz="2600" dirty="0" smtClean="0">
                <a:latin typeface="+mn-lt"/>
              </a:rPr>
              <a:t>www.eures.europa.eu 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3138488"/>
            <a:ext cx="900112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3606800"/>
            <a:ext cx="43656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988" y="4743450"/>
            <a:ext cx="46355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686289"/>
            <a:ext cx="1096629" cy="1309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92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790" y="532682"/>
            <a:ext cx="1769515" cy="1816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12" descr="http://onlinerecenze.cz/images/products/original/skoda-superb-1310726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833" y="476672"/>
            <a:ext cx="3024336" cy="200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fc04.deviantart.net/fs71/f/2013/176/a/3/illustration___line_triptych___tin_robot_toy_by_thelipglossary-d6aou5x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99" y="2477889"/>
            <a:ext cx="1271664" cy="238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www.provodinraly.estranky.cz/img/mid/3/tatra-123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11759"/>
            <a:ext cx="3046117" cy="202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eye.uams.edu/files/2013/09/Contact_Lenses_Care_tips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60" y="473808"/>
            <a:ext cx="3002032" cy="200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05064"/>
            <a:ext cx="3211913" cy="243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http://forum.valka.cz/attachments/11345/remek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561079"/>
            <a:ext cx="2271916" cy="290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hoto Courtesy of:  amazonaws.co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093" y="3573016"/>
            <a:ext cx="3291132" cy="21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1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764704"/>
            <a:ext cx="7344816" cy="937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300" dirty="0" smtClean="0"/>
              <a:t> </a:t>
            </a:r>
            <a:r>
              <a:rPr lang="cs-CZ" sz="2500" dirty="0" err="1" smtClean="0"/>
              <a:t>Expat</a:t>
            </a:r>
            <a:r>
              <a:rPr lang="cs-CZ" sz="2500" dirty="0" smtClean="0"/>
              <a:t> </a:t>
            </a:r>
            <a:r>
              <a:rPr lang="cs-CZ" sz="2500" dirty="0" err="1" smtClean="0"/>
              <a:t>community</a:t>
            </a:r>
            <a:r>
              <a:rPr lang="cs-CZ" sz="2500" dirty="0" smtClean="0"/>
              <a:t/>
            </a:r>
            <a:br>
              <a:rPr lang="cs-CZ" sz="2500" dirty="0" smtClean="0"/>
            </a:br>
            <a:r>
              <a:rPr lang="cs-CZ" sz="2500" dirty="0" smtClean="0"/>
              <a:t/>
            </a:r>
            <a:br>
              <a:rPr lang="cs-CZ" sz="2500" dirty="0" smtClean="0"/>
            </a:br>
            <a:endParaRPr lang="cs-CZ" sz="2500" dirty="0" smtClean="0"/>
          </a:p>
          <a:p>
            <a:r>
              <a:rPr lang="cs-CZ" sz="2200" dirty="0" smtClean="0"/>
              <a:t>			</a:t>
            </a:r>
            <a:r>
              <a:rPr lang="cs-CZ" sz="2200" dirty="0" smtClean="0"/>
              <a:t>450 </a:t>
            </a:r>
            <a:r>
              <a:rPr lang="cs-CZ" sz="2200" dirty="0" smtClean="0"/>
              <a:t>000</a:t>
            </a:r>
          </a:p>
          <a:p>
            <a:endParaRPr lang="cs-CZ" dirty="0"/>
          </a:p>
          <a:p>
            <a:r>
              <a:rPr lang="cs-CZ" sz="2200" dirty="0" smtClean="0"/>
              <a:t>Italy			3 800</a:t>
            </a:r>
          </a:p>
          <a:p>
            <a:r>
              <a:rPr lang="cs-CZ" sz="2200" dirty="0" smtClean="0"/>
              <a:t>USA			5 700</a:t>
            </a:r>
          </a:p>
          <a:p>
            <a:r>
              <a:rPr lang="cs-CZ" sz="2200" dirty="0"/>
              <a:t>United </a:t>
            </a:r>
            <a:r>
              <a:rPr lang="cs-CZ" sz="2200" dirty="0" err="1"/>
              <a:t>Kingdom</a:t>
            </a:r>
            <a:r>
              <a:rPr lang="cs-CZ" sz="2200" dirty="0"/>
              <a:t>	5 800</a:t>
            </a:r>
          </a:p>
          <a:p>
            <a:r>
              <a:rPr lang="cs-CZ" sz="2200" dirty="0" err="1"/>
              <a:t>Bulgaria</a:t>
            </a:r>
            <a:r>
              <a:rPr lang="cs-CZ" sz="2200" dirty="0"/>
              <a:t>		10 </a:t>
            </a:r>
            <a:r>
              <a:rPr lang="cs-CZ" sz="2200" dirty="0" smtClean="0"/>
              <a:t>000</a:t>
            </a:r>
          </a:p>
          <a:p>
            <a:r>
              <a:rPr lang="cs-CZ" sz="2200" dirty="0" err="1"/>
              <a:t>Germany</a:t>
            </a:r>
            <a:r>
              <a:rPr lang="cs-CZ" sz="2200" dirty="0"/>
              <a:t>		19 700</a:t>
            </a:r>
          </a:p>
          <a:p>
            <a:r>
              <a:rPr lang="cs-CZ" sz="2200" dirty="0" err="1" smtClean="0"/>
              <a:t>Poland</a:t>
            </a:r>
            <a:r>
              <a:rPr lang="cs-CZ" sz="2200" dirty="0"/>
              <a:t>		</a:t>
            </a:r>
            <a:r>
              <a:rPr lang="cs-CZ" sz="2200" dirty="0" smtClean="0"/>
              <a:t>	19 </a:t>
            </a:r>
            <a:r>
              <a:rPr lang="cs-CZ" sz="2200" dirty="0"/>
              <a:t>800</a:t>
            </a:r>
          </a:p>
          <a:p>
            <a:r>
              <a:rPr lang="cs-CZ" sz="2200" dirty="0"/>
              <a:t>Vietnam		56 400</a:t>
            </a:r>
          </a:p>
          <a:p>
            <a:r>
              <a:rPr lang="cs-CZ" sz="2200" dirty="0" smtClean="0"/>
              <a:t>Slovakia		96 000</a:t>
            </a:r>
          </a:p>
          <a:p>
            <a:r>
              <a:rPr lang="cs-CZ" sz="2200" dirty="0" err="1" smtClean="0"/>
              <a:t>Ukraine</a:t>
            </a:r>
            <a:r>
              <a:rPr lang="cs-CZ" sz="2200" dirty="0" smtClean="0"/>
              <a:t>			103 000</a:t>
            </a:r>
          </a:p>
          <a:p>
            <a:endParaRPr lang="cs-CZ" dirty="0"/>
          </a:p>
          <a:p>
            <a:pPr algn="ctr"/>
            <a:endParaRPr lang="cs-CZ" sz="2200" dirty="0" smtClean="0"/>
          </a:p>
          <a:p>
            <a:pPr algn="ctr"/>
            <a:endParaRPr lang="cs-CZ" sz="2200" dirty="0"/>
          </a:p>
          <a:p>
            <a:pPr algn="ctr"/>
            <a:endParaRPr lang="cs-CZ" sz="2200" dirty="0" smtClean="0"/>
          </a:p>
          <a:p>
            <a:pPr algn="ctr"/>
            <a:endParaRPr lang="cs-CZ" sz="2200" dirty="0"/>
          </a:p>
          <a:p>
            <a:pPr algn="ctr"/>
            <a:endParaRPr lang="cs-CZ" sz="2200" dirty="0" smtClean="0"/>
          </a:p>
          <a:p>
            <a:pPr algn="ctr"/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122" name="Picture 2" descr="Coming Hom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82293"/>
            <a:ext cx="3672408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elcome to the&#10; 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73" y="1628800"/>
            <a:ext cx="2757735" cy="206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55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913587" y="725677"/>
            <a:ext cx="7344816" cy="7325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Czech </a:t>
            </a:r>
            <a:r>
              <a:rPr lang="cs-CZ" sz="2400" dirty="0" err="1" smtClean="0"/>
              <a:t>Economy</a:t>
            </a:r>
            <a:endParaRPr lang="cs-CZ" sz="2400" dirty="0"/>
          </a:p>
          <a:p>
            <a:pPr algn="ctr"/>
            <a:endParaRPr lang="cs-CZ" sz="2400" dirty="0" smtClean="0"/>
          </a:p>
          <a:p>
            <a:r>
              <a:rPr lang="cs-CZ" sz="2200" dirty="0" smtClean="0"/>
              <a:t>OPEN, FLEXIBLE, EXPORT, INDUSTRIAL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err="1"/>
              <a:t>a</a:t>
            </a:r>
            <a:r>
              <a:rPr lang="cs-CZ" sz="2200" dirty="0" err="1" smtClean="0"/>
              <a:t>utomotive</a:t>
            </a:r>
            <a:r>
              <a:rPr lang="cs-CZ" sz="2200" dirty="0" smtClean="0"/>
              <a:t> </a:t>
            </a:r>
            <a:r>
              <a:rPr lang="cs-CZ" sz="2200" dirty="0" err="1" smtClean="0"/>
              <a:t>industry</a:t>
            </a:r>
            <a:endParaRPr lang="cs-CZ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/>
              <a:t>m</a:t>
            </a:r>
            <a:r>
              <a:rPr lang="en-US" sz="2200" dirty="0" err="1" smtClean="0"/>
              <a:t>etalworking</a:t>
            </a:r>
            <a:endParaRPr lang="cs-CZ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/>
              <a:t>c</a:t>
            </a:r>
            <a:r>
              <a:rPr lang="en-US" sz="2200" dirty="0" err="1" smtClean="0"/>
              <a:t>hemical</a:t>
            </a:r>
            <a:r>
              <a:rPr lang="en-US" sz="2200" dirty="0" smtClean="0"/>
              <a:t> production</a:t>
            </a:r>
            <a:endParaRPr lang="cs-CZ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/>
              <a:t>e</a:t>
            </a:r>
            <a:r>
              <a:rPr lang="en-US" sz="2200" dirty="0" err="1" smtClean="0"/>
              <a:t>lectronic</a:t>
            </a:r>
            <a:r>
              <a:rPr lang="cs-CZ" sz="2200" dirty="0" smtClean="0"/>
              <a:t> </a:t>
            </a:r>
            <a:r>
              <a:rPr lang="en-US" sz="2200" dirty="0" smtClean="0"/>
              <a:t>equipment</a:t>
            </a:r>
            <a:endParaRPr lang="cs-CZ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/>
              <a:t>p</a:t>
            </a:r>
            <a:r>
              <a:rPr lang="en-US" sz="2200" dirty="0" err="1" smtClean="0"/>
              <a:t>harmaceuticals</a:t>
            </a:r>
            <a:endParaRPr lang="cs-CZ" sz="2200" dirty="0"/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 smtClean="0"/>
              <a:t>business support </a:t>
            </a:r>
            <a:r>
              <a:rPr lang="cs-CZ" sz="2200" dirty="0" err="1" smtClean="0"/>
              <a:t>services</a:t>
            </a:r>
            <a:endParaRPr lang="cs-CZ" sz="22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cs-CZ" sz="2200" dirty="0"/>
              <a:t>software </a:t>
            </a:r>
            <a:r>
              <a:rPr lang="cs-CZ" sz="2200" dirty="0" err="1"/>
              <a:t>development</a:t>
            </a:r>
            <a:endParaRPr lang="cs-CZ" sz="2200" dirty="0" smtClean="0"/>
          </a:p>
          <a:p>
            <a:endParaRPr lang="cs-CZ" sz="2200" dirty="0" smtClean="0"/>
          </a:p>
          <a:p>
            <a:r>
              <a:rPr lang="cs-CZ" sz="2200" dirty="0" smtClean="0"/>
              <a:t>GDP 	      + 4,3 % (2015)</a:t>
            </a:r>
            <a:br>
              <a:rPr lang="cs-CZ" sz="2200" dirty="0" smtClean="0"/>
            </a:br>
            <a:r>
              <a:rPr lang="cs-CZ" sz="2200" dirty="0" err="1" smtClean="0"/>
              <a:t>Currency</a:t>
            </a:r>
            <a:r>
              <a:rPr lang="cs-CZ" sz="2200" dirty="0" smtClean="0"/>
              <a:t>     Czech Koruna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 descr="Engine Detai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666" y="1556792"/>
            <a:ext cx="2809286" cy="171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2016\CESTY\Zahraniční\Itálie - Torino\laser_p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73" y="2852936"/>
            <a:ext cx="2305230" cy="153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913" y="4005064"/>
            <a:ext cx="156160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55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bdélník 1"/>
          <p:cNvSpPr>
            <a:spLocks noChangeArrowheads="1"/>
          </p:cNvSpPr>
          <p:nvPr/>
        </p:nvSpPr>
        <p:spPr bwMode="auto">
          <a:xfrm>
            <a:off x="683568" y="620713"/>
            <a:ext cx="7776220" cy="253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cs-CZ" sz="2800" b="1" dirty="0">
                <a:latin typeface="+mn-lt"/>
              </a:rPr>
              <a:t>  </a:t>
            </a:r>
            <a:r>
              <a:rPr lang="cs-CZ" sz="2400" dirty="0" err="1"/>
              <a:t>Labour</a:t>
            </a:r>
            <a:r>
              <a:rPr lang="cs-CZ" sz="2400" dirty="0"/>
              <a:t> Market </a:t>
            </a:r>
            <a:r>
              <a:rPr lang="cs-CZ" sz="2400" dirty="0" smtClean="0"/>
              <a:t>(2/2016)</a:t>
            </a:r>
            <a:endParaRPr lang="en-GB" sz="2400" dirty="0"/>
          </a:p>
          <a:p>
            <a:pPr eaLnBrk="0" hangingPunct="0">
              <a:spcBef>
                <a:spcPct val="20000"/>
              </a:spcBef>
              <a:defRPr/>
            </a:pPr>
            <a:endParaRPr lang="cs-CZ" sz="2000" dirty="0"/>
          </a:p>
          <a:p>
            <a:pPr eaLnBrk="0" hangingPunct="0">
              <a:spcBef>
                <a:spcPct val="20000"/>
              </a:spcBef>
              <a:defRPr/>
            </a:pPr>
            <a:r>
              <a:rPr lang="cs-CZ" sz="2000" dirty="0" err="1"/>
              <a:t>U</a:t>
            </a:r>
            <a:r>
              <a:rPr lang="cs-CZ" sz="2000" dirty="0" err="1" smtClean="0"/>
              <a:t>nemployment</a:t>
            </a:r>
            <a:r>
              <a:rPr lang="en-GB" sz="2000" dirty="0"/>
              <a:t>	</a:t>
            </a:r>
            <a:r>
              <a:rPr lang="cs-CZ" sz="2000" dirty="0"/>
              <a:t>	</a:t>
            </a:r>
            <a:r>
              <a:rPr lang="cs-CZ" sz="2000" dirty="0" smtClean="0"/>
              <a:t>  	4,5 %  </a:t>
            </a:r>
            <a:r>
              <a:rPr lang="cs-CZ" sz="1600" dirty="0" smtClean="0"/>
              <a:t>(</a:t>
            </a:r>
            <a:r>
              <a:rPr lang="cs-CZ" sz="1600" dirty="0" err="1" smtClean="0"/>
              <a:t>Eurostat</a:t>
            </a:r>
            <a:r>
              <a:rPr lang="cs-CZ" sz="1600" dirty="0" smtClean="0"/>
              <a:t>, 1/2016)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EU </a:t>
            </a:r>
            <a:r>
              <a:rPr lang="cs-CZ" sz="2000" dirty="0" err="1"/>
              <a:t>a</a:t>
            </a:r>
            <a:r>
              <a:rPr lang="cs-CZ" sz="2000" dirty="0" err="1" smtClean="0"/>
              <a:t>verage</a:t>
            </a:r>
            <a:r>
              <a:rPr lang="cs-CZ" sz="2000" dirty="0" smtClean="0"/>
              <a:t>			9,0 %</a:t>
            </a:r>
            <a:r>
              <a:rPr lang="en-GB" sz="2000" dirty="0"/>
              <a:t>	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Job </a:t>
            </a:r>
            <a:r>
              <a:rPr lang="cs-CZ" sz="2000" dirty="0" err="1"/>
              <a:t>vacancies</a:t>
            </a:r>
            <a:r>
              <a:rPr lang="cs-CZ" sz="2000" dirty="0"/>
              <a:t> (</a:t>
            </a:r>
            <a:r>
              <a:rPr lang="cs-CZ" sz="2000" dirty="0" err="1"/>
              <a:t>Labour</a:t>
            </a:r>
            <a:r>
              <a:rPr lang="cs-CZ" sz="2000" dirty="0"/>
              <a:t> Office)	</a:t>
            </a:r>
            <a:r>
              <a:rPr lang="cs-CZ" sz="2000" dirty="0" smtClean="0"/>
              <a:t>115</a:t>
            </a:r>
            <a:r>
              <a:rPr lang="en-GB" sz="2000" dirty="0" smtClean="0"/>
              <a:t> </a:t>
            </a:r>
            <a:r>
              <a:rPr lang="cs-CZ" sz="2000" dirty="0" smtClean="0"/>
              <a:t>000</a:t>
            </a:r>
            <a:r>
              <a:rPr lang="en-GB" sz="2000" dirty="0" smtClean="0"/>
              <a:t> </a:t>
            </a:r>
            <a:r>
              <a:rPr lang="en-GB" sz="2100" dirty="0"/>
              <a:t>	</a:t>
            </a:r>
            <a:r>
              <a:rPr lang="cs-CZ" sz="2100" dirty="0"/>
              <a:t>	</a:t>
            </a:r>
            <a:r>
              <a:rPr lang="cs-CZ" sz="2100" dirty="0" smtClean="0"/>
              <a:t> </a:t>
            </a:r>
            <a:endParaRPr lang="en-GB" sz="2100" dirty="0"/>
          </a:p>
          <a:p>
            <a:pPr eaLnBrk="0" hangingPunct="0">
              <a:spcBef>
                <a:spcPct val="20000"/>
              </a:spcBef>
              <a:defRPr/>
            </a:pPr>
            <a:endParaRPr lang="en-GB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413" name="TextovéPole 1"/>
          <p:cNvSpPr txBox="1">
            <a:spLocks noChangeArrowheads="1"/>
          </p:cNvSpPr>
          <p:nvPr/>
        </p:nvSpPr>
        <p:spPr bwMode="auto">
          <a:xfrm>
            <a:off x="7353300" y="3403600"/>
            <a:ext cx="44450" cy="1698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cs-CZ" sz="1600"/>
          </a:p>
        </p:txBody>
      </p:sp>
      <p:sp>
        <p:nvSpPr>
          <p:cNvPr id="2" name="TextovéPole 1"/>
          <p:cNvSpPr txBox="1"/>
          <p:nvPr/>
        </p:nvSpPr>
        <p:spPr>
          <a:xfrm>
            <a:off x="2028288" y="2863466"/>
            <a:ext cx="5184576" cy="5760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6588224" y="6381328"/>
            <a:ext cx="1152128" cy="36802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7" name="Obrázek 6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t="12650" b="9002"/>
          <a:stretch/>
        </p:blipFill>
        <p:spPr bwMode="auto">
          <a:xfrm>
            <a:off x="1734152" y="3314278"/>
            <a:ext cx="5676900" cy="3139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224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ovéPole 1"/>
          <p:cNvSpPr txBox="1">
            <a:spLocks noChangeArrowheads="1"/>
          </p:cNvSpPr>
          <p:nvPr/>
        </p:nvSpPr>
        <p:spPr bwMode="auto">
          <a:xfrm>
            <a:off x="1547813" y="620713"/>
            <a:ext cx="63373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sz="2400" b="1" dirty="0" smtClean="0">
                <a:solidFill>
                  <a:schemeClr val="tx2"/>
                </a:solidFill>
              </a:rPr>
              <a:t>                    </a:t>
            </a:r>
            <a:r>
              <a:rPr lang="cs-CZ" sz="2500" dirty="0" smtClean="0">
                <a:latin typeface="+mn-lt"/>
              </a:rPr>
              <a:t>LM </a:t>
            </a:r>
            <a:r>
              <a:rPr lang="cs-CZ" sz="2500" dirty="0" err="1" smtClean="0">
                <a:latin typeface="+mn-lt"/>
              </a:rPr>
              <a:t>Shortages</a:t>
            </a:r>
            <a:endParaRPr lang="cs-CZ" sz="2500" dirty="0" smtClean="0">
              <a:latin typeface="+mn-lt"/>
            </a:endParaRPr>
          </a:p>
        </p:txBody>
      </p:sp>
      <p:sp>
        <p:nvSpPr>
          <p:cNvPr id="18435" name="TextovéPole 2"/>
          <p:cNvSpPr txBox="1">
            <a:spLocks noChangeArrowheads="1"/>
          </p:cNvSpPr>
          <p:nvPr/>
        </p:nvSpPr>
        <p:spPr bwMode="auto">
          <a:xfrm>
            <a:off x="1907704" y="1556792"/>
            <a:ext cx="7588755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cs-CZ" dirty="0">
                <a:latin typeface="+mn-lt"/>
              </a:rPr>
              <a:t>e</a:t>
            </a:r>
            <a:r>
              <a:rPr lang="en-GB" dirty="0" err="1" smtClean="0">
                <a:latin typeface="+mn-lt"/>
              </a:rPr>
              <a:t>ngineers</a:t>
            </a:r>
            <a:r>
              <a:rPr lang="cs-CZ" dirty="0" smtClean="0">
                <a:latin typeface="+mn-lt"/>
              </a:rPr>
              <a:t>, </a:t>
            </a:r>
            <a:r>
              <a:rPr lang="cs-CZ" dirty="0" err="1">
                <a:latin typeface="+mn-lt"/>
              </a:rPr>
              <a:t>technicians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mechanics</a:t>
            </a:r>
            <a:endParaRPr lang="cs-CZ" dirty="0">
              <a:latin typeface="+mn-lt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en-GB" dirty="0" smtClean="0">
                <a:latin typeface="+mn-lt"/>
              </a:rPr>
              <a:t>IT, computer programmers </a:t>
            </a:r>
            <a:endParaRPr lang="cs-CZ" dirty="0" smtClean="0">
              <a:latin typeface="+mn-lt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cs-CZ" dirty="0">
                <a:latin typeface="+mn-lt"/>
              </a:rPr>
              <a:t>h</a:t>
            </a:r>
            <a:r>
              <a:rPr lang="en-GB" dirty="0" err="1">
                <a:latin typeface="+mn-lt"/>
              </a:rPr>
              <a:t>ealthcare</a:t>
            </a:r>
            <a:r>
              <a:rPr lang="en-GB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cs-CZ" dirty="0" err="1" smtClean="0">
                <a:latin typeface="+mn-lt"/>
              </a:rPr>
              <a:t>customer</a:t>
            </a:r>
            <a:r>
              <a:rPr lang="cs-CZ" dirty="0" smtClean="0">
                <a:latin typeface="+mn-lt"/>
              </a:rPr>
              <a:t> </a:t>
            </a:r>
            <a:r>
              <a:rPr lang="cs-CZ" dirty="0" err="1" smtClean="0">
                <a:latin typeface="+mn-lt"/>
              </a:rPr>
              <a:t>service</a:t>
            </a:r>
            <a:endParaRPr lang="cs-CZ" dirty="0" smtClean="0">
              <a:latin typeface="+mn-lt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cs-CZ" dirty="0">
                <a:latin typeface="+mn-lt"/>
              </a:rPr>
              <a:t>s</a:t>
            </a:r>
            <a:r>
              <a:rPr lang="en-GB" dirty="0" smtClean="0">
                <a:latin typeface="+mn-lt"/>
              </a:rPr>
              <a:t>ales </a:t>
            </a:r>
            <a:r>
              <a:rPr lang="en-GB" dirty="0">
                <a:latin typeface="+mn-lt"/>
              </a:rPr>
              <a:t>representatives</a:t>
            </a:r>
            <a:endParaRPr lang="cs-CZ" dirty="0">
              <a:latin typeface="+mn-lt"/>
            </a:endParaRPr>
          </a:p>
          <a:p>
            <a:pPr marL="0" indent="0">
              <a:spcBef>
                <a:spcPct val="20000"/>
              </a:spcBef>
              <a:defRPr/>
            </a:pPr>
            <a:endParaRPr lang="cs-CZ" dirty="0">
              <a:latin typeface="+mn-lt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cs-CZ" dirty="0" err="1">
                <a:latin typeface="+mn-lt"/>
              </a:rPr>
              <a:t>c</a:t>
            </a:r>
            <a:r>
              <a:rPr lang="cs-CZ" dirty="0" err="1" smtClean="0">
                <a:latin typeface="+mn-lt"/>
              </a:rPr>
              <a:t>hefs</a:t>
            </a:r>
            <a:r>
              <a:rPr lang="cs-CZ" dirty="0" smtClean="0">
                <a:latin typeface="+mn-lt"/>
              </a:rPr>
              <a:t>, </a:t>
            </a:r>
            <a:r>
              <a:rPr lang="cs-CZ" dirty="0" err="1" smtClean="0">
                <a:latin typeface="+mn-lt"/>
              </a:rPr>
              <a:t>waiters</a:t>
            </a:r>
            <a:endParaRPr lang="cs-CZ" dirty="0" smtClean="0">
              <a:latin typeface="+mn-lt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cs-CZ" dirty="0" err="1">
                <a:latin typeface="+mn-lt"/>
              </a:rPr>
              <a:t>d</a:t>
            </a:r>
            <a:r>
              <a:rPr lang="cs-CZ" dirty="0" err="1" smtClean="0">
                <a:latin typeface="+mn-lt"/>
              </a:rPr>
              <a:t>rivers</a:t>
            </a:r>
            <a:r>
              <a:rPr lang="cs-CZ" dirty="0" smtClean="0">
                <a:latin typeface="+mn-lt"/>
              </a:rPr>
              <a:t>, </a:t>
            </a:r>
            <a:r>
              <a:rPr lang="cs-CZ" dirty="0" err="1" smtClean="0">
                <a:latin typeface="+mn-lt"/>
              </a:rPr>
              <a:t>warehouse</a:t>
            </a:r>
            <a:r>
              <a:rPr lang="cs-CZ" dirty="0" smtClean="0">
                <a:latin typeface="+mn-lt"/>
              </a:rPr>
              <a:t> </a:t>
            </a:r>
            <a:r>
              <a:rPr lang="cs-CZ" dirty="0" err="1" smtClean="0">
                <a:latin typeface="+mn-lt"/>
              </a:rPr>
              <a:t>operatives</a:t>
            </a:r>
            <a:r>
              <a:rPr lang="en-GB" dirty="0" smtClean="0">
                <a:latin typeface="+mn-lt"/>
              </a:rPr>
              <a:t> </a:t>
            </a:r>
            <a:endParaRPr lang="cs-CZ" dirty="0" smtClean="0">
              <a:latin typeface="+mn-lt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cs-CZ" dirty="0">
                <a:latin typeface="+mn-lt"/>
              </a:rPr>
              <a:t>a</a:t>
            </a:r>
            <a:r>
              <a:rPr lang="en-GB" dirty="0" err="1" smtClean="0">
                <a:latin typeface="+mn-lt"/>
              </a:rPr>
              <a:t>ssembly</a:t>
            </a:r>
            <a:r>
              <a:rPr lang="en-GB" dirty="0" smtClean="0">
                <a:latin typeface="+mn-lt"/>
              </a:rPr>
              <a:t> </a:t>
            </a:r>
            <a:r>
              <a:rPr lang="en-GB" dirty="0">
                <a:latin typeface="+mn-lt"/>
              </a:rPr>
              <a:t>workers</a:t>
            </a:r>
          </a:p>
          <a:p>
            <a:pPr marL="0" indent="0">
              <a:spcBef>
                <a:spcPct val="20000"/>
              </a:spcBef>
              <a:defRPr/>
            </a:pPr>
            <a:endParaRPr lang="en-GB" sz="2400" dirty="0">
              <a:latin typeface="+mn-lt"/>
            </a:endParaRPr>
          </a:p>
        </p:txBody>
      </p:sp>
      <p:pic>
        <p:nvPicPr>
          <p:cNvPr id="3074" name="Picture 2" descr="D:\2016\PRO KOLEGYNI!!!!!!!!!!!!!!!!!!!!!!!!!!!!!!!!!!!!!!!!!!!!!!!!!!!!!!!!!!!!!!!!!!!!!!!!!!!!!!!!!!!!!!!!!!!!!!!!!\FOTO\Images Thinkstock EURES\Q - Human health and social work activities\Q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714"/>
            <a:ext cx="1151198" cy="655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66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51720" y="1859340"/>
            <a:ext cx="4752528" cy="359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smtClean="0"/>
              <a:t>Software </a:t>
            </a:r>
            <a:r>
              <a:rPr lang="en-US" sz="2200" dirty="0"/>
              <a:t>Developer</a:t>
            </a:r>
          </a:p>
          <a:p>
            <a:pPr algn="ctr">
              <a:lnSpc>
                <a:spcPct val="150000"/>
              </a:lnSpc>
            </a:pPr>
            <a:r>
              <a:rPr lang="en-US" sz="2200" dirty="0"/>
              <a:t>IT analyst – developer</a:t>
            </a:r>
          </a:p>
          <a:p>
            <a:pPr algn="ctr">
              <a:lnSpc>
                <a:spcPct val="150000"/>
              </a:lnSpc>
            </a:pPr>
            <a:r>
              <a:rPr lang="en-US" sz="2200" dirty="0"/>
              <a:t>Computer Engineer</a:t>
            </a:r>
          </a:p>
          <a:p>
            <a:pPr algn="ctr">
              <a:lnSpc>
                <a:spcPct val="150000"/>
              </a:lnSpc>
            </a:pPr>
            <a:r>
              <a:rPr lang="en-US" sz="2200" dirty="0"/>
              <a:t>Automotive Engineer</a:t>
            </a:r>
          </a:p>
          <a:p>
            <a:pPr algn="ctr">
              <a:lnSpc>
                <a:spcPct val="150000"/>
              </a:lnSpc>
            </a:pPr>
            <a:r>
              <a:rPr lang="en-US" sz="2200" dirty="0"/>
              <a:t>Mechanical Engineer</a:t>
            </a:r>
          </a:p>
          <a:p>
            <a:pPr algn="ctr">
              <a:lnSpc>
                <a:spcPct val="150000"/>
              </a:lnSpc>
            </a:pPr>
            <a:r>
              <a:rPr lang="en-US" sz="2200" dirty="0"/>
              <a:t>Electrical Engineer</a:t>
            </a:r>
          </a:p>
          <a:p>
            <a:pPr algn="ctr">
              <a:lnSpc>
                <a:spcPct val="150000"/>
              </a:lnSpc>
            </a:pPr>
            <a:r>
              <a:rPr lang="en-US" sz="2200" dirty="0"/>
              <a:t>Electronic </a:t>
            </a:r>
            <a:r>
              <a:rPr lang="en-US" sz="2200" dirty="0" smtClean="0"/>
              <a:t>Engineer</a:t>
            </a:r>
            <a:endParaRPr lang="en-US" sz="22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411760" y="589330"/>
            <a:ext cx="40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TOP </a:t>
            </a:r>
            <a:r>
              <a:rPr lang="cs-CZ" sz="2400" dirty="0"/>
              <a:t>7</a:t>
            </a:r>
            <a:r>
              <a:rPr lang="cs-CZ" sz="2400" dirty="0" smtClean="0"/>
              <a:t> – </a:t>
            </a:r>
            <a:r>
              <a:rPr lang="cs-CZ" sz="2400" dirty="0" err="1" smtClean="0"/>
              <a:t>Engineering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" y="269221"/>
            <a:ext cx="1728192" cy="658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55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979712" y="701988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/>
              <a:t>W</a:t>
            </a:r>
            <a:r>
              <a:rPr lang="cs-CZ" sz="2400" dirty="0" err="1" smtClean="0"/>
              <a:t>ages</a:t>
            </a:r>
            <a:r>
              <a:rPr lang="cs-CZ" sz="2400" dirty="0" smtClean="0"/>
              <a:t> in </a:t>
            </a:r>
            <a:r>
              <a:rPr lang="cs-CZ" sz="2400" dirty="0" err="1"/>
              <a:t>S</a:t>
            </a:r>
            <a:r>
              <a:rPr lang="cs-CZ" sz="2400" dirty="0" err="1" smtClean="0"/>
              <a:t>elected</a:t>
            </a:r>
            <a:r>
              <a:rPr lang="cs-CZ" sz="2400" dirty="0" smtClean="0"/>
              <a:t> </a:t>
            </a:r>
            <a:r>
              <a:rPr lang="cs-CZ" sz="2400" dirty="0" err="1"/>
              <a:t>S</a:t>
            </a:r>
            <a:r>
              <a:rPr lang="cs-CZ" sz="2400" dirty="0" err="1" smtClean="0"/>
              <a:t>ectors</a:t>
            </a:r>
            <a:endParaRPr lang="cs-CZ" sz="2400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397809"/>
              </p:ext>
            </p:extLst>
          </p:nvPr>
        </p:nvGraphicFramePr>
        <p:xfrm>
          <a:off x="1041111" y="1628800"/>
          <a:ext cx="7128792" cy="303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2608"/>
                <a:gridCol w="165618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err="1" smtClean="0"/>
                        <a:t>Sector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EUR/</a:t>
                      </a:r>
                      <a:r>
                        <a:rPr lang="cs-CZ" dirty="0" err="1" smtClean="0"/>
                        <a:t>month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900" dirty="0" err="1" smtClean="0"/>
                        <a:t>Information</a:t>
                      </a:r>
                      <a:r>
                        <a:rPr lang="cs-CZ" sz="1900" dirty="0" smtClean="0"/>
                        <a:t> and </a:t>
                      </a:r>
                      <a:r>
                        <a:rPr lang="cs-CZ" sz="1900" dirty="0" err="1" smtClean="0"/>
                        <a:t>communication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/>
                        <a:t>1 680</a:t>
                      </a:r>
                      <a:endParaRPr lang="cs-CZ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900" dirty="0" err="1" smtClean="0"/>
                        <a:t>Electricity</a:t>
                      </a:r>
                      <a:r>
                        <a:rPr lang="cs-CZ" sz="1900" dirty="0" smtClean="0"/>
                        <a:t>, </a:t>
                      </a:r>
                      <a:r>
                        <a:rPr lang="cs-CZ" sz="1900" dirty="0" err="1" smtClean="0"/>
                        <a:t>gas</a:t>
                      </a:r>
                      <a:r>
                        <a:rPr lang="cs-CZ" sz="1900" dirty="0" smtClean="0"/>
                        <a:t>, </a:t>
                      </a:r>
                      <a:r>
                        <a:rPr lang="cs-CZ" sz="1900" dirty="0" err="1" smtClean="0"/>
                        <a:t>steam</a:t>
                      </a:r>
                      <a:r>
                        <a:rPr lang="cs-CZ" sz="1900" dirty="0" smtClean="0"/>
                        <a:t> and air </a:t>
                      </a:r>
                      <a:r>
                        <a:rPr lang="cs-CZ" sz="1900" dirty="0" err="1" smtClean="0"/>
                        <a:t>conditioning</a:t>
                      </a:r>
                      <a:r>
                        <a:rPr lang="cs-CZ" sz="1900" dirty="0" smtClean="0"/>
                        <a:t>  </a:t>
                      </a:r>
                      <a:r>
                        <a:rPr lang="cs-CZ" sz="1900" dirty="0" err="1" smtClean="0"/>
                        <a:t>supply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/>
                        <a:t>1 464</a:t>
                      </a:r>
                      <a:endParaRPr lang="cs-CZ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900" dirty="0" smtClean="0"/>
                        <a:t>Professional</a:t>
                      </a:r>
                      <a:r>
                        <a:rPr lang="cs-CZ" sz="1900" baseline="0" dirty="0" smtClean="0"/>
                        <a:t>, </a:t>
                      </a:r>
                      <a:r>
                        <a:rPr lang="cs-CZ" sz="1900" baseline="0" dirty="0" err="1" smtClean="0"/>
                        <a:t>scientific</a:t>
                      </a:r>
                      <a:r>
                        <a:rPr lang="cs-CZ" sz="1900" baseline="0" dirty="0" smtClean="0"/>
                        <a:t> and </a:t>
                      </a:r>
                      <a:r>
                        <a:rPr lang="cs-CZ" sz="1900" baseline="0" dirty="0" err="1" smtClean="0"/>
                        <a:t>technical</a:t>
                      </a:r>
                      <a:r>
                        <a:rPr lang="cs-CZ" sz="1900" baseline="0" dirty="0" smtClean="0"/>
                        <a:t> </a:t>
                      </a:r>
                      <a:r>
                        <a:rPr lang="cs-CZ" sz="1900" baseline="0" dirty="0" err="1" smtClean="0"/>
                        <a:t>activities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/>
                        <a:t>1 169</a:t>
                      </a:r>
                      <a:endParaRPr lang="cs-CZ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900" dirty="0" err="1" smtClean="0"/>
                        <a:t>Financial</a:t>
                      </a:r>
                      <a:r>
                        <a:rPr lang="cs-CZ" sz="1900" dirty="0" smtClean="0"/>
                        <a:t> and </a:t>
                      </a:r>
                      <a:r>
                        <a:rPr lang="cs-CZ" sz="1900" dirty="0" err="1" smtClean="0"/>
                        <a:t>insurance</a:t>
                      </a:r>
                      <a:r>
                        <a:rPr lang="cs-CZ" sz="1900" dirty="0" smtClean="0"/>
                        <a:t> </a:t>
                      </a:r>
                      <a:r>
                        <a:rPr lang="cs-CZ" sz="1900" dirty="0" err="1" smtClean="0"/>
                        <a:t>activities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/>
                        <a:t>1 708</a:t>
                      </a:r>
                      <a:endParaRPr lang="cs-CZ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900" dirty="0" err="1" smtClean="0"/>
                        <a:t>Manufacturing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/>
                        <a:t>904</a:t>
                      </a:r>
                      <a:endParaRPr lang="cs-CZ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900" dirty="0" err="1" smtClean="0"/>
                        <a:t>Transportation</a:t>
                      </a:r>
                      <a:r>
                        <a:rPr lang="cs-CZ" sz="1900" dirty="0" smtClean="0"/>
                        <a:t> and </a:t>
                      </a:r>
                      <a:r>
                        <a:rPr lang="cs-CZ" sz="1900" dirty="0" err="1" smtClean="0"/>
                        <a:t>storage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/>
                        <a:t>855</a:t>
                      </a:r>
                      <a:endParaRPr lang="cs-CZ" sz="19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900" dirty="0" err="1" smtClean="0"/>
                        <a:t>Construction</a:t>
                      </a:r>
                      <a:r>
                        <a:rPr lang="cs-CZ" sz="1900" dirty="0" smtClean="0"/>
                        <a:t> </a:t>
                      </a:r>
                      <a:endParaRPr lang="cs-CZ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900" dirty="0" smtClean="0"/>
                        <a:t>812</a:t>
                      </a:r>
                      <a:endParaRPr lang="cs-CZ" sz="19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043608" y="4797152"/>
            <a:ext cx="50405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500" dirty="0" smtClean="0"/>
              <a:t>Source: Czech </a:t>
            </a:r>
            <a:r>
              <a:rPr lang="cs-CZ" sz="1500" dirty="0" err="1" smtClean="0"/>
              <a:t>Statistical</a:t>
            </a:r>
            <a:r>
              <a:rPr lang="cs-CZ" sz="1500" dirty="0" smtClean="0"/>
              <a:t> Office, Czech </a:t>
            </a:r>
            <a:r>
              <a:rPr lang="cs-CZ" sz="1500" dirty="0" err="1"/>
              <a:t>N</a:t>
            </a:r>
            <a:r>
              <a:rPr lang="cs-CZ" sz="1500" dirty="0" err="1" smtClean="0"/>
              <a:t>ational</a:t>
            </a:r>
            <a:r>
              <a:rPr lang="cs-CZ" sz="1500" dirty="0" smtClean="0"/>
              <a:t> Bank</a:t>
            </a:r>
            <a:endParaRPr lang="cs-CZ" sz="1500" dirty="0"/>
          </a:p>
        </p:txBody>
      </p:sp>
    </p:spTree>
    <p:extLst>
      <p:ext uri="{BB962C8B-B14F-4D97-AF65-F5344CB8AC3E}">
        <p14:creationId xmlns:p14="http://schemas.microsoft.com/office/powerpoint/2010/main" val="9185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402135" y="69269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 err="1" smtClean="0"/>
              <a:t>Wages</a:t>
            </a:r>
            <a:r>
              <a:rPr lang="cs-CZ" sz="2400" dirty="0" smtClean="0"/>
              <a:t> in </a:t>
            </a:r>
            <a:r>
              <a:rPr lang="cs-CZ" sz="2400" dirty="0" err="1"/>
              <a:t>T</a:t>
            </a:r>
            <a:r>
              <a:rPr lang="cs-CZ" sz="2400" dirty="0" err="1" smtClean="0"/>
              <a:t>echnical</a:t>
            </a:r>
            <a:r>
              <a:rPr lang="cs-CZ" sz="2400" dirty="0" smtClean="0"/>
              <a:t> </a:t>
            </a:r>
            <a:r>
              <a:rPr lang="cs-CZ" sz="2400" dirty="0" err="1"/>
              <a:t>S</a:t>
            </a:r>
            <a:r>
              <a:rPr lang="cs-CZ" sz="2400" dirty="0" err="1" smtClean="0"/>
              <a:t>ector</a:t>
            </a:r>
            <a:endParaRPr lang="cs-CZ" sz="2400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186857"/>
              </p:ext>
            </p:extLst>
          </p:nvPr>
        </p:nvGraphicFramePr>
        <p:xfrm>
          <a:off x="1907704" y="1268760"/>
          <a:ext cx="5246959" cy="52493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331"/>
                <a:gridCol w="2189628"/>
              </a:tblGrid>
              <a:tr h="342037"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Profession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dirty="0" err="1" smtClean="0"/>
                        <a:t>Median</a:t>
                      </a:r>
                      <a:r>
                        <a:rPr lang="cs-CZ" sz="1600" dirty="0" smtClean="0"/>
                        <a:t> in EUR/</a:t>
                      </a:r>
                      <a:r>
                        <a:rPr lang="cs-CZ" sz="1600" dirty="0" err="1" smtClean="0"/>
                        <a:t>year</a:t>
                      </a:r>
                      <a:endParaRPr lang="cs-CZ" sz="1600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Software </a:t>
                      </a:r>
                      <a:r>
                        <a:rPr lang="cs-CZ" sz="1700" dirty="0" err="1" smtClean="0"/>
                        <a:t>Engineer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21 110</a:t>
                      </a:r>
                      <a:endParaRPr lang="cs-CZ" sz="1700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Senior Software</a:t>
                      </a:r>
                      <a:r>
                        <a:rPr lang="cs-CZ" sz="1700" baseline="0" dirty="0" smtClean="0"/>
                        <a:t> </a:t>
                      </a:r>
                      <a:r>
                        <a:rPr lang="cs-CZ" sz="1700" baseline="0" dirty="0" err="1" smtClean="0"/>
                        <a:t>Engineer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30 255</a:t>
                      </a:r>
                      <a:endParaRPr lang="cs-CZ" sz="1700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cs-CZ" sz="1700" dirty="0" err="1" smtClean="0"/>
                        <a:t>Mechanical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Engineer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17 580</a:t>
                      </a:r>
                      <a:endParaRPr lang="cs-CZ" sz="1700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cs-CZ" sz="1700" dirty="0" err="1" smtClean="0"/>
                        <a:t>Electrical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Engineer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20 220</a:t>
                      </a:r>
                      <a:endParaRPr lang="cs-CZ" sz="1700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Network </a:t>
                      </a:r>
                      <a:r>
                        <a:rPr lang="cs-CZ" sz="1700" dirty="0" err="1" smtClean="0"/>
                        <a:t>Engineer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16 610</a:t>
                      </a:r>
                      <a:endParaRPr lang="cs-CZ" sz="1700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cs-CZ" sz="1700" dirty="0" err="1" smtClean="0"/>
                        <a:t>System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Engineer</a:t>
                      </a:r>
                      <a:r>
                        <a:rPr lang="cs-CZ" sz="1700" dirty="0" smtClean="0"/>
                        <a:t> (IT)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12 930</a:t>
                      </a:r>
                      <a:endParaRPr lang="cs-CZ" sz="1700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Test/</a:t>
                      </a:r>
                      <a:r>
                        <a:rPr lang="cs-CZ" sz="1700" dirty="0" err="1" smtClean="0"/>
                        <a:t>Quality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Assurance</a:t>
                      </a:r>
                      <a:r>
                        <a:rPr lang="cs-CZ" sz="1700" dirty="0" smtClean="0"/>
                        <a:t> </a:t>
                      </a:r>
                      <a:r>
                        <a:rPr lang="cs-CZ" sz="1700" dirty="0" err="1" smtClean="0"/>
                        <a:t>Engineer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23 580</a:t>
                      </a:r>
                      <a:endParaRPr lang="cs-CZ" sz="1700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cs-CZ" sz="1700" dirty="0" err="1" smtClean="0"/>
                        <a:t>Technical</a:t>
                      </a:r>
                      <a:r>
                        <a:rPr lang="cs-CZ" sz="1700" dirty="0" smtClean="0"/>
                        <a:t> Support </a:t>
                      </a:r>
                      <a:r>
                        <a:rPr lang="cs-CZ" sz="1700" dirty="0" err="1" smtClean="0"/>
                        <a:t>Engineer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25 420</a:t>
                      </a:r>
                      <a:endParaRPr lang="cs-CZ" sz="1700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Project </a:t>
                      </a:r>
                      <a:r>
                        <a:rPr lang="cs-CZ" sz="1700" dirty="0" err="1" smtClean="0"/>
                        <a:t>Manager</a:t>
                      </a:r>
                      <a:r>
                        <a:rPr lang="cs-CZ" sz="1700" dirty="0" smtClean="0"/>
                        <a:t> (IT)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26 650</a:t>
                      </a:r>
                      <a:endParaRPr lang="cs-CZ" sz="1700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IT </a:t>
                      </a:r>
                      <a:r>
                        <a:rPr lang="cs-CZ" sz="1700" dirty="0" err="1" smtClean="0"/>
                        <a:t>Consultant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27 310</a:t>
                      </a:r>
                      <a:endParaRPr lang="cs-CZ" sz="1700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Support </a:t>
                      </a:r>
                      <a:r>
                        <a:rPr lang="cs-CZ" sz="1700" dirty="0" err="1" smtClean="0"/>
                        <a:t>Technician</a:t>
                      </a:r>
                      <a:r>
                        <a:rPr lang="cs-CZ" sz="1700" dirty="0" smtClean="0"/>
                        <a:t> (IT)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11 040</a:t>
                      </a:r>
                      <a:endParaRPr lang="cs-CZ" sz="1700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IT </a:t>
                      </a:r>
                      <a:r>
                        <a:rPr lang="cs-CZ" sz="1700" dirty="0" err="1" smtClean="0"/>
                        <a:t>Specialist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15 890</a:t>
                      </a:r>
                      <a:endParaRPr lang="cs-CZ" sz="1700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Support </a:t>
                      </a:r>
                      <a:r>
                        <a:rPr lang="cs-CZ" sz="1700" dirty="0" err="1" smtClean="0"/>
                        <a:t>Engineer</a:t>
                      </a:r>
                      <a:r>
                        <a:rPr lang="cs-CZ" sz="1700" dirty="0" smtClean="0"/>
                        <a:t> (IT)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25 940</a:t>
                      </a:r>
                      <a:endParaRPr lang="cs-CZ" sz="1700" dirty="0"/>
                    </a:p>
                  </a:txBody>
                  <a:tcPr/>
                </a:tc>
              </a:tr>
              <a:tr h="342037"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Business </a:t>
                      </a:r>
                      <a:r>
                        <a:rPr lang="cs-CZ" sz="1700" dirty="0" err="1" smtClean="0"/>
                        <a:t>Analyst</a:t>
                      </a:r>
                      <a:r>
                        <a:rPr lang="cs-CZ" sz="1700" dirty="0" smtClean="0"/>
                        <a:t> (IT)</a:t>
                      </a:r>
                      <a:endParaRPr lang="cs-CZ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700" dirty="0" smtClean="0"/>
                        <a:t>21 940</a:t>
                      </a:r>
                      <a:endParaRPr lang="cs-CZ" sz="17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D:\2015\Images Thinkstock EURES\C - Manufacturing\C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6" y="2769"/>
            <a:ext cx="1291912" cy="683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74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2048</TotalTime>
  <Words>272</Words>
  <Application>Microsoft Office PowerPoint</Application>
  <PresentationFormat>Předvádění na obrazovce (4:3)</PresentationFormat>
  <Paragraphs>200</Paragraphs>
  <Slides>17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systému Office</vt:lpstr>
      <vt:lpstr>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MPSV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</dc:title>
  <dc:creator>WZLA-VANKOV346</dc:creator>
  <cp:lastModifiedBy>Kráčmar Tomáš Mgr. (OL)</cp:lastModifiedBy>
  <cp:revision>91</cp:revision>
  <cp:lastPrinted>2015-05-15T11:45:30Z</cp:lastPrinted>
  <dcterms:created xsi:type="dcterms:W3CDTF">2014-04-17T12:53:39Z</dcterms:created>
  <dcterms:modified xsi:type="dcterms:W3CDTF">2016-04-04T05:32:08Z</dcterms:modified>
</cp:coreProperties>
</file>