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8" r:id="rId2"/>
    <p:sldMasterId id="2147483734" r:id="rId3"/>
    <p:sldMasterId id="2147483658" r:id="rId4"/>
    <p:sldMasterId id="2147483661" r:id="rId5"/>
    <p:sldMasterId id="2147483735" r:id="rId6"/>
    <p:sldMasterId id="2147483662" r:id="rId7"/>
    <p:sldMasterId id="2147483742" r:id="rId8"/>
    <p:sldMasterId id="2147483744" r:id="rId9"/>
    <p:sldMasterId id="2147483746" r:id="rId10"/>
    <p:sldMasterId id="2147483753" r:id="rId11"/>
  </p:sldMasterIdLst>
  <p:notesMasterIdLst>
    <p:notesMasterId r:id="rId28"/>
  </p:notesMasterIdLst>
  <p:handoutMasterIdLst>
    <p:handoutMasterId r:id="rId29"/>
  </p:handoutMasterIdLst>
  <p:sldIdLst>
    <p:sldId id="378" r:id="rId12"/>
    <p:sldId id="426" r:id="rId13"/>
    <p:sldId id="450" r:id="rId14"/>
    <p:sldId id="455" r:id="rId15"/>
    <p:sldId id="457" r:id="rId16"/>
    <p:sldId id="346" r:id="rId17"/>
    <p:sldId id="428" r:id="rId18"/>
    <p:sldId id="429" r:id="rId19"/>
    <p:sldId id="416" r:id="rId20"/>
    <p:sldId id="417" r:id="rId21"/>
    <p:sldId id="425" r:id="rId22"/>
    <p:sldId id="431" r:id="rId23"/>
    <p:sldId id="348" r:id="rId24"/>
    <p:sldId id="349" r:id="rId25"/>
    <p:sldId id="415" r:id="rId26"/>
    <p:sldId id="432" r:id="rId27"/>
  </p:sldIdLst>
  <p:sldSz cx="9180513" cy="688816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6">
          <p15:clr>
            <a:srgbClr val="A4A3A4"/>
          </p15:clr>
        </p15:guide>
        <p15:guide id="2" orient="horz" pos="344">
          <p15:clr>
            <a:srgbClr val="A4A3A4"/>
          </p15:clr>
        </p15:guide>
        <p15:guide id="3" orient="horz" pos="4040">
          <p15:clr>
            <a:srgbClr val="A4A3A4"/>
          </p15:clr>
        </p15:guide>
        <p15:guide id="4" orient="horz" pos="802">
          <p15:clr>
            <a:srgbClr val="A4A3A4"/>
          </p15:clr>
        </p15:guide>
        <p15:guide id="5" pos="462">
          <p15:clr>
            <a:srgbClr val="A4A3A4"/>
          </p15:clr>
        </p15:guide>
        <p15:guide id="6" pos="5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lanasj" initials="" lastIdx="1" clrIdx="0"/>
  <p:cmAuthor id="1" name="Neil" initials="" lastIdx="61" clrIdx="1"/>
  <p:cmAuthor id="2" name="Neil McDermott" initials="" lastIdx="3" clrIdx="2"/>
  <p:cmAuthor id="3" name="RangM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C04"/>
    <a:srgbClr val="FFABAB"/>
    <a:srgbClr val="FF9999"/>
    <a:srgbClr val="98C800"/>
    <a:srgbClr val="9ED000"/>
    <a:srgbClr val="9ED600"/>
    <a:srgbClr val="99CC00"/>
    <a:srgbClr val="9FD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83157" autoAdjust="0"/>
  </p:normalViewPr>
  <p:slideViewPr>
    <p:cSldViewPr snapToGrid="0" snapToObjects="1">
      <p:cViewPr varScale="1">
        <p:scale>
          <a:sx n="74" d="100"/>
          <a:sy n="74" d="100"/>
        </p:scale>
        <p:origin x="1278" y="66"/>
      </p:cViewPr>
      <p:guideLst>
        <p:guide orient="horz" pos="1276"/>
        <p:guide orient="horz" pos="344"/>
        <p:guide orient="horz" pos="4040"/>
        <p:guide orient="horz" pos="802"/>
        <p:guide pos="462"/>
        <p:guide pos="5280"/>
      </p:guideLst>
    </p:cSldViewPr>
  </p:slideViewPr>
  <p:outlineViewPr>
    <p:cViewPr>
      <p:scale>
        <a:sx n="33" d="100"/>
        <a:sy n="33" d="100"/>
      </p:scale>
      <p:origin x="0" y="58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73" d="100"/>
          <a:sy n="73" d="100"/>
        </p:scale>
        <p:origin x="-2990" y="-58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90000"/>
              </a:lnSpc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09C7FB51-0702-49FB-8B5C-7911FEA2709D}" type="datetimeFigureOut">
              <a:rPr lang="de-DE"/>
              <a:pPr>
                <a:defRPr/>
              </a:pPr>
              <a:t>07.04.2016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90000"/>
              </a:lnSpc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8D52DAE8-E6E5-495D-A895-A743CC0D40D9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877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90000"/>
              </a:lnSpc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87513775-57AE-4687-AB3C-53885EFBEFA3}" type="datetimeFigureOut">
              <a:rPr lang="de-DE"/>
              <a:pPr>
                <a:defRPr/>
              </a:pPr>
              <a:t>07.04.2016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90000"/>
              </a:lnSpc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40FE9A84-9B62-4116-B040-6AFFA062A224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54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912813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4928" algn="l" defTabSz="9139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15" algn="l" defTabSz="9139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99" algn="l" defTabSz="9139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85" algn="l" defTabSz="9139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utsche-sozialversicherung.de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ss.cedefop.europa.eu/cvonline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rnboerse.arbeitsagentur.de/aktiv/media/akademiker/101005_bewerbungstraining/index.htm" TargetMode="External"/><Relationship Id="rId4" Type="http://schemas.openxmlformats.org/officeDocument/2006/relationships/hyperlink" Target="http://www.berufe.tv/BA/weitereFilme/?familyID=1000027&amp;family=Bewerbungstraining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Title slide, alternative photo, for selection.</a:t>
            </a:r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A32C86-9F47-48AF-9DF0-54E7BD2BE5E5}" type="slidenum">
              <a:rPr lang="de-DE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423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IE" altLang="de-DE" smtClean="0"/>
              <a:t>Animation appears</a:t>
            </a:r>
          </a:p>
          <a:p>
            <a:pPr eaLnBrk="1" hangingPunct="1"/>
            <a:endParaRPr lang="en-IE" altLang="de-DE" smtClean="0"/>
          </a:p>
          <a:p>
            <a:pPr eaLnBrk="1" hangingPunct="1"/>
            <a:r>
              <a:rPr lang="en-IE" altLang="de-DE" smtClean="0"/>
              <a:t>Five pillars of the social insurance scheme:</a:t>
            </a:r>
          </a:p>
          <a:p>
            <a:pPr eaLnBrk="1" hangingPunct="1"/>
            <a:r>
              <a:rPr lang="en-IE" altLang="de-DE" smtClean="0"/>
              <a:t>							                                                                  					Rate:</a:t>
            </a:r>
          </a:p>
          <a:p>
            <a:pPr eaLnBrk="1" hangingPunct="1"/>
            <a:r>
              <a:rPr lang="en-IE" altLang="de-DE" smtClean="0"/>
              <a:t>Health insurance		 		 15.5 %</a:t>
            </a:r>
          </a:p>
          <a:p>
            <a:pPr eaLnBrk="1" hangingPunct="1"/>
            <a:r>
              <a:rPr lang="en-IE" altLang="de-DE" smtClean="0"/>
              <a:t>Unemployment insurance				   3.0 % </a:t>
            </a:r>
          </a:p>
          <a:p>
            <a:pPr eaLnBrk="1" hangingPunct="1"/>
            <a:r>
              <a:rPr lang="en-IE" altLang="de-DE" smtClean="0"/>
              <a:t>Pension  insurance				 18.9 %</a:t>
            </a:r>
          </a:p>
          <a:p>
            <a:pPr eaLnBrk="1" hangingPunct="1"/>
            <a:r>
              <a:rPr lang="en-IE" altLang="de-DE" smtClean="0"/>
              <a:t>Long-term care insurance		 		   2.05 %</a:t>
            </a:r>
          </a:p>
          <a:p>
            <a:pPr eaLnBrk="1" hangingPunct="1"/>
            <a:r>
              <a:rPr lang="en-IE" altLang="de-DE" smtClean="0"/>
              <a:t>Accident insurance		         		  paid by employer</a:t>
            </a:r>
          </a:p>
          <a:p>
            <a:pPr eaLnBrk="1" hangingPunct="1"/>
            <a:endParaRPr lang="en-IE" altLang="de-DE" smtClean="0"/>
          </a:p>
          <a:p>
            <a:pPr eaLnBrk="1" hangingPunct="1"/>
            <a:r>
              <a:rPr lang="en-IE" altLang="de-DE" smtClean="0"/>
              <a:t>For further information, see: </a:t>
            </a:r>
            <a:r>
              <a:rPr lang="en-IE" altLang="de-DE" smtClean="0">
                <a:hlinkClick r:id="rId3"/>
              </a:rPr>
              <a:t>www.deutsche-sozialversicherung.de</a:t>
            </a:r>
            <a:endParaRPr lang="en-IE" altLang="de-DE" smtClean="0"/>
          </a:p>
          <a:p>
            <a:pPr eaLnBrk="1" hangingPunct="1"/>
            <a:endParaRPr lang="en-IE" smtClean="0"/>
          </a:p>
        </p:txBody>
      </p:sp>
      <p:sp>
        <p:nvSpPr>
          <p:cNvPr id="6758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80DFD5-5F9C-4228-86F8-0D8CFAC8305B}" type="slidenum">
              <a:rPr lang="de-DE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176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Animation appears</a:t>
            </a:r>
          </a:p>
        </p:txBody>
      </p:sp>
      <p:sp>
        <p:nvSpPr>
          <p:cNvPr id="6963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2E47AA-8BDB-452F-93E3-44563E0E1F4D}" type="slidenum">
              <a:rPr lang="de-DE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408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Animation appears</a:t>
            </a:r>
          </a:p>
        </p:txBody>
      </p:sp>
      <p:sp>
        <p:nvSpPr>
          <p:cNvPr id="7168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D887BE-CE5C-4DE4-AF4E-974F10876355}" type="slidenum">
              <a:rPr lang="de-DE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09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Videos on the Job Exchange in English and Spanisch: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http://www.arbeitsagentur.de/web/content/DE/BuergerinnenUndBuerger/Detail/index.htm?dfContentId=L6019022DSTBAI554985</a:t>
            </a:r>
          </a:p>
          <a:p>
            <a:pPr eaLnBrk="1" hangingPunct="1"/>
            <a:endParaRPr lang="de-DE" smtClean="0"/>
          </a:p>
        </p:txBody>
      </p:sp>
      <p:sp>
        <p:nvSpPr>
          <p:cNvPr id="7475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FDC3C4-4C7C-4D31-83F5-9B846130770B}" type="slidenum">
              <a:rPr lang="de-DE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294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Animation appears, flies in by clicking</a:t>
            </a:r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smtClean="0"/>
              <a:t>Europass				</a:t>
            </a:r>
            <a:r>
              <a:rPr lang="en-GB" i="1" dirty="0" smtClean="0">
                <a:hlinkClick r:id="rId3"/>
              </a:rPr>
              <a:t>https://europass.cedefop.europa.eu/cvonline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indent="-466725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dirty="0" smtClean="0"/>
              <a:t>online application training		</a:t>
            </a:r>
            <a:r>
              <a:rPr lang="en-GB" i="1" dirty="0" smtClean="0">
                <a:hlinkClick r:id="rId4"/>
              </a:rPr>
              <a:t>http://www.berufe.tv/BA/weitereFilme/?familyID=1000027&amp;family=Bewerbungstraining</a:t>
            </a:r>
            <a:endParaRPr lang="en-GB" i="1" dirty="0" smtClean="0"/>
          </a:p>
          <a:p>
            <a:pPr eaLnBrk="1" hangingPunct="1">
              <a:defRPr/>
            </a:pPr>
            <a:r>
              <a:rPr lang="en-GB" dirty="0" smtClean="0"/>
              <a:t>online application for training for university graduates	</a:t>
            </a:r>
            <a:r>
              <a:rPr lang="en-GB" i="1" dirty="0" smtClean="0">
                <a:hlinkClick r:id="rId5"/>
              </a:rPr>
              <a:t>https://lernboerse.arbeitsagentur.de/aktiv/media/akademiker/101005_bewerbungstraining/index.htm</a:t>
            </a:r>
            <a:endParaRPr lang="en-GB" i="1" dirty="0" smtClean="0"/>
          </a:p>
          <a:p>
            <a:pPr eaLnBrk="1" hangingPunct="1">
              <a:defRPr/>
            </a:pPr>
            <a:r>
              <a:rPr lang="en-GB" dirty="0" smtClean="0"/>
              <a:t>(each one is linked to from the text in the slide   - </a:t>
            </a:r>
            <a:r>
              <a:rPr lang="en-GB" b="1" i="1" dirty="0" err="1" smtClean="0">
                <a:solidFill>
                  <a:schemeClr val="accent1"/>
                </a:solidFill>
              </a:rPr>
              <a:t>Hinweis</a:t>
            </a:r>
            <a:r>
              <a:rPr lang="en-GB" b="1" i="1" dirty="0" smtClean="0">
                <a:solidFill>
                  <a:schemeClr val="accent1"/>
                </a:solidFill>
              </a:rPr>
              <a:t> des </a:t>
            </a:r>
            <a:r>
              <a:rPr lang="en-GB" b="1" i="1" dirty="0" err="1" smtClean="0">
                <a:solidFill>
                  <a:schemeClr val="accent1"/>
                </a:solidFill>
              </a:rPr>
              <a:t>Übersetzers</a:t>
            </a:r>
            <a:r>
              <a:rPr lang="en-GB" b="1" i="1" dirty="0" smtClean="0">
                <a:solidFill>
                  <a:schemeClr val="accent1"/>
                </a:solidFill>
              </a:rPr>
              <a:t> – </a:t>
            </a:r>
            <a:r>
              <a:rPr lang="en-GB" b="1" i="1" dirty="0" err="1" smtClean="0">
                <a:solidFill>
                  <a:schemeClr val="accent1"/>
                </a:solidFill>
              </a:rPr>
              <a:t>wahrscheinlich</a:t>
            </a:r>
            <a:r>
              <a:rPr lang="en-GB" b="1" i="1" dirty="0" smtClean="0">
                <a:solidFill>
                  <a:schemeClr val="accent1"/>
                </a:solidFill>
              </a:rPr>
              <a:t> </a:t>
            </a:r>
            <a:r>
              <a:rPr lang="en-GB" b="1" i="1" dirty="0" err="1" smtClean="0">
                <a:solidFill>
                  <a:schemeClr val="accent1"/>
                </a:solidFill>
              </a:rPr>
              <a:t>nicht</a:t>
            </a:r>
            <a:r>
              <a:rPr lang="en-GB" b="1" i="1" dirty="0" smtClean="0">
                <a:solidFill>
                  <a:schemeClr val="accent1"/>
                </a:solidFill>
              </a:rPr>
              <a:t> </a:t>
            </a:r>
            <a:r>
              <a:rPr lang="en-GB" b="1" i="1" dirty="0" err="1" smtClean="0">
                <a:solidFill>
                  <a:schemeClr val="accent1"/>
                </a:solidFill>
              </a:rPr>
              <a:t>mehr</a:t>
            </a:r>
            <a:r>
              <a:rPr lang="en-GB" b="1" i="1" dirty="0" smtClean="0">
                <a:solidFill>
                  <a:schemeClr val="accent1"/>
                </a:solidFill>
              </a:rPr>
              <a:t> </a:t>
            </a:r>
            <a:r>
              <a:rPr lang="en-GB" b="1" i="1" dirty="0" err="1" smtClean="0">
                <a:solidFill>
                  <a:schemeClr val="accent1"/>
                </a:solidFill>
              </a:rPr>
              <a:t>verlinkt</a:t>
            </a:r>
            <a:r>
              <a:rPr lang="en-GB" b="1" i="1" dirty="0" smtClean="0">
                <a:solidFill>
                  <a:schemeClr val="accent1"/>
                </a:solidFill>
              </a:rPr>
              <a:t> in </a:t>
            </a:r>
            <a:r>
              <a:rPr lang="en-GB" b="1" i="1" dirty="0" err="1" smtClean="0">
                <a:solidFill>
                  <a:schemeClr val="accent1"/>
                </a:solidFill>
              </a:rPr>
              <a:t>der</a:t>
            </a:r>
            <a:r>
              <a:rPr lang="en-GB" b="1" i="1" dirty="0" smtClean="0">
                <a:solidFill>
                  <a:schemeClr val="accent1"/>
                </a:solidFill>
              </a:rPr>
              <a:t> </a:t>
            </a:r>
            <a:r>
              <a:rPr lang="en-GB" b="1" i="1" dirty="0" err="1" smtClean="0">
                <a:solidFill>
                  <a:schemeClr val="accent1"/>
                </a:solidFill>
              </a:rPr>
              <a:t>Übersetzung</a:t>
            </a:r>
            <a:r>
              <a:rPr lang="en-GB" b="1" i="1" dirty="0" smtClean="0">
                <a:solidFill>
                  <a:schemeClr val="accent1"/>
                </a:solidFill>
              </a:rPr>
              <a:t>!”</a:t>
            </a:r>
            <a:endParaRPr lang="en-GB" i="1" dirty="0" smtClean="0"/>
          </a:p>
          <a:p>
            <a:pPr eaLnBrk="1" hangingPunct="1">
              <a:defRPr/>
            </a:pPr>
            <a:endParaRPr lang="en-GB" dirty="0" smtClean="0"/>
          </a:p>
          <a:p>
            <a:pPr indent="-466725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dirty="0" smtClean="0"/>
              <a:t>CV and covering letter, photo  (optional)</a:t>
            </a:r>
          </a:p>
          <a:p>
            <a:pPr eaLnBrk="1" hangingPunct="1">
              <a:defRPr/>
            </a:pPr>
            <a:r>
              <a:rPr lang="en-GB" dirty="0" smtClean="0"/>
              <a:t>Please use the </a:t>
            </a:r>
            <a:r>
              <a:rPr lang="en-GB" dirty="0" err="1" smtClean="0"/>
              <a:t>Europass</a:t>
            </a:r>
            <a:r>
              <a:rPr lang="en-GB" dirty="0" smtClean="0"/>
              <a:t> CV template for your application!</a:t>
            </a:r>
          </a:p>
        </p:txBody>
      </p:sp>
      <p:sp>
        <p:nvSpPr>
          <p:cNvPr id="7680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EB5A32-9554-4FAF-9CA2-4ED26A32AE8D}" type="slidenum">
              <a:rPr lang="de-DE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38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IE" smtClean="0"/>
              <a:t>The presentation can be built on with additional facts about the economic climate, e.g. unemployment rate</a:t>
            </a:r>
          </a:p>
        </p:txBody>
      </p:sp>
      <p:sp>
        <p:nvSpPr>
          <p:cNvPr id="47107" name="Foliennummernplatzhalter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39E61F-E159-4DCF-9D63-7454F7C5777C}" type="slidenum">
              <a:rPr lang="de-DE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888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IE" smtClean="0"/>
              <a:t>The presentation can be built on with additional facts about the economic climate, e.g. unemployment rate</a:t>
            </a:r>
          </a:p>
        </p:txBody>
      </p:sp>
      <p:sp>
        <p:nvSpPr>
          <p:cNvPr id="49155" name="Foliennummernplatzhalter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8B2536-3DC2-45CB-B193-5968158E1DC1}" type="slidenum">
              <a:rPr lang="de-DE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316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IE" smtClean="0"/>
              <a:t>The presentation can be built on with additional facts about the economic climate, e.g. unemployment rate</a:t>
            </a: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90CEDF-9262-4117-8B56-2A458004E439}" type="slidenum">
              <a:rPr lang="de-DE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439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Animation flies in from left by clicking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Source: www.make-it-in-germany.de</a:t>
            </a:r>
          </a:p>
          <a:p>
            <a:pPr eaLnBrk="1" hangingPunct="1"/>
            <a:endParaRPr lang="de-DE" smtClean="0"/>
          </a:p>
        </p:txBody>
      </p:sp>
      <p:sp>
        <p:nvSpPr>
          <p:cNvPr id="552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B05DDC-0868-4CA9-A648-060FE1883A92}" type="slidenum">
              <a:rPr lang="de-DE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41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IE" smtClean="0"/>
              <a:t>Current trends, see employment bottleneck analysis</a:t>
            </a:r>
          </a:p>
          <a:p>
            <a:pPr eaLnBrk="1" hangingPunct="1"/>
            <a:endParaRPr lang="en-IE" smtClean="0"/>
          </a:p>
          <a:p>
            <a:pPr eaLnBrk="1" hangingPunct="1"/>
            <a:r>
              <a:rPr lang="en-IE" smtClean="0"/>
              <a:t>CNC=</a:t>
            </a:r>
            <a:r>
              <a:rPr lang="en-IE" b="1" smtClean="0"/>
              <a:t>Computerized Numerical Control</a:t>
            </a:r>
            <a:endParaRPr lang="en-IE" smtClean="0"/>
          </a:p>
          <a:p>
            <a:pPr eaLnBrk="1" hangingPunct="1"/>
            <a:endParaRPr lang="en-IE" smtClean="0"/>
          </a:p>
          <a:p>
            <a:pPr eaLnBrk="1" hangingPunct="1"/>
            <a:r>
              <a:rPr lang="en-IE" smtClean="0"/>
              <a:t>http://statistik.arbeitsagentur.de/Statischer-Content/Arbeitsmarktberichte/Fachkraeftebedarf-Stellen/Fachkraefte/</a:t>
            </a:r>
          </a:p>
          <a:p>
            <a:pPr eaLnBrk="1" hangingPunct="1"/>
            <a:endParaRPr lang="en-IE" smtClean="0"/>
          </a:p>
        </p:txBody>
      </p:sp>
      <p:sp>
        <p:nvSpPr>
          <p:cNvPr id="5734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753DEE-C048-49F9-8698-4CDA22FE8F82}" type="slidenum">
              <a:rPr lang="de-DE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201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IE" smtClean="0"/>
              <a:t>Current trends, see employment bottleneck analysis</a:t>
            </a:r>
          </a:p>
          <a:p>
            <a:pPr eaLnBrk="1" hangingPunct="1"/>
            <a:endParaRPr lang="en-IE" smtClean="0"/>
          </a:p>
          <a:p>
            <a:pPr eaLnBrk="1" hangingPunct="1"/>
            <a:r>
              <a:rPr lang="en-IE" smtClean="0"/>
              <a:t>CNC=</a:t>
            </a:r>
            <a:r>
              <a:rPr lang="en-IE" b="1" smtClean="0"/>
              <a:t>Computerized Numerical Control</a:t>
            </a:r>
            <a:endParaRPr lang="en-IE" smtClean="0"/>
          </a:p>
          <a:p>
            <a:pPr eaLnBrk="1" hangingPunct="1"/>
            <a:endParaRPr lang="en-IE" smtClean="0"/>
          </a:p>
          <a:p>
            <a:pPr eaLnBrk="1" hangingPunct="1"/>
            <a:r>
              <a:rPr lang="en-IE" smtClean="0"/>
              <a:t>http://statistik.arbeitsagentur.de/Statischer-Content/Arbeitsmarktberichte/Fachkraeftebedarf-Stellen/Fachkraefte/</a:t>
            </a:r>
          </a:p>
          <a:p>
            <a:pPr eaLnBrk="1" hangingPunct="1"/>
            <a:endParaRPr lang="en-IE" smtClean="0"/>
          </a:p>
        </p:txBody>
      </p:sp>
      <p:sp>
        <p:nvSpPr>
          <p:cNvPr id="6144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B2C318-58C0-4E23-A94C-E895F9ECCEE1}" type="slidenum">
              <a:rPr lang="de-DE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350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IE" smtClean="0"/>
              <a:t>Current trends, see employment bottleneck analysis</a:t>
            </a:r>
          </a:p>
          <a:p>
            <a:pPr eaLnBrk="1" hangingPunct="1"/>
            <a:endParaRPr lang="en-IE" smtClean="0"/>
          </a:p>
          <a:p>
            <a:pPr eaLnBrk="1" hangingPunct="1"/>
            <a:r>
              <a:rPr lang="en-IE" smtClean="0"/>
              <a:t>CNC=</a:t>
            </a:r>
            <a:r>
              <a:rPr lang="en-IE" b="1" smtClean="0"/>
              <a:t>Computerized Numerical Control</a:t>
            </a:r>
            <a:endParaRPr lang="en-IE" smtClean="0"/>
          </a:p>
          <a:p>
            <a:pPr eaLnBrk="1" hangingPunct="1"/>
            <a:endParaRPr lang="en-IE" smtClean="0"/>
          </a:p>
          <a:p>
            <a:pPr eaLnBrk="1" hangingPunct="1"/>
            <a:r>
              <a:rPr lang="en-IE" smtClean="0"/>
              <a:t>http://statistik.arbeitsagentur.de/Statischer-Content/Arbeitsmarktberichte/Fachkraeftebedarf-Stellen/Fachkraefte/</a:t>
            </a:r>
          </a:p>
          <a:p>
            <a:pPr eaLnBrk="1" hangingPunct="1"/>
            <a:endParaRPr lang="en-IE" smtClean="0"/>
          </a:p>
        </p:txBody>
      </p:sp>
      <p:sp>
        <p:nvSpPr>
          <p:cNvPr id="6349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40E084-3EB1-4147-B85D-11DF4AC1C7CD}" type="slidenum">
              <a:rPr lang="de-DE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36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Animation flies in by clicking</a:t>
            </a:r>
          </a:p>
          <a:p>
            <a:pPr eaLnBrk="1" hangingPunct="1"/>
            <a:endParaRPr lang="en-GB" altLang="de-DE" smtClean="0"/>
          </a:p>
          <a:p>
            <a:pPr eaLnBrk="1" hangingPunct="1"/>
            <a:r>
              <a:rPr lang="en-GB" altLang="de-DE" smtClean="0"/>
              <a:t>There are no regulations in place for a statutory minimum wage. Exception for certain sectors. </a:t>
            </a:r>
          </a:p>
          <a:p>
            <a:pPr eaLnBrk="1" hangingPunct="1"/>
            <a:endParaRPr lang="en-GB" altLang="de-DE" smtClean="0"/>
          </a:p>
          <a:p>
            <a:pPr eaLnBrk="1" hangingPunct="1"/>
            <a:r>
              <a:rPr lang="en-GB" altLang="de-DE" smtClean="0"/>
              <a:t>In general there are collective agreements in place for each sector. </a:t>
            </a:r>
          </a:p>
          <a:p>
            <a:pPr eaLnBrk="1" hangingPunct="1"/>
            <a:endParaRPr lang="en-GB" altLang="de-DE" smtClean="0"/>
          </a:p>
          <a:p>
            <a:pPr eaLnBrk="1" hangingPunct="1"/>
            <a:r>
              <a:rPr lang="en-GB" altLang="de-DE" smtClean="0"/>
              <a:t>Significant regional wage differences (east-west/north-south)</a:t>
            </a:r>
          </a:p>
          <a:p>
            <a:pPr eaLnBrk="1" hangingPunct="1"/>
            <a:endParaRPr lang="en-GB" altLang="de-DE" smtClean="0"/>
          </a:p>
          <a:p>
            <a:pPr eaLnBrk="1" hangingPunct="1"/>
            <a:r>
              <a:rPr lang="en-GB" altLang="de-DE" smtClean="0"/>
              <a:t>Wages: monthly gross salary– the net salary is less</a:t>
            </a:r>
          </a:p>
          <a:p>
            <a:pPr eaLnBrk="1" hangingPunct="1"/>
            <a:endParaRPr lang="de-DE" smtClean="0"/>
          </a:p>
        </p:txBody>
      </p:sp>
      <p:sp>
        <p:nvSpPr>
          <p:cNvPr id="6553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05C0BB-2B55-489B-9391-F27FF54D3FB1}" type="slidenum">
              <a:rPr lang="de-DE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1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20000" y="924019"/>
            <a:ext cx="7632000" cy="10163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500"/>
              </a:spcAft>
              <a:defRPr lang="de-DE" sz="3300" b="1" kern="1200" baseline="0" dirty="0"/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720000" y="467628"/>
            <a:ext cx="763200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325" indent="-344325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20000" y="2016003"/>
            <a:ext cx="3780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Tx/>
              <a:buNone/>
              <a:defRPr b="0" baseline="0"/>
            </a:lvl1pPr>
            <a:lvl2pPr marL="523629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7807" indent="0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5716" indent="0">
              <a:buFontTx/>
              <a:buNone/>
              <a:defRPr/>
            </a:lvl4pPr>
            <a:lvl5pPr marL="182952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4583113" y="2088005"/>
            <a:ext cx="3798887" cy="4325500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Fare clic sull'icona per inserire un'immagine</a:t>
            </a:r>
            <a:endParaRPr lang="de-DE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Living and working in Germany  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733429" y="2025654"/>
            <a:ext cx="7453313" cy="4387849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Fare clic sull'icona per inserire un'immagine</a:t>
            </a:r>
            <a:endParaRPr lang="de-DE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Living and working in Germany  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20000" y="2304004"/>
            <a:ext cx="7662000" cy="4109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E2001A"/>
              </a:buClr>
              <a:buFontTx/>
              <a:buNone/>
              <a:defRPr sz="3300" b="1" baseline="0">
                <a:solidFill>
                  <a:srgbClr val="E2001A"/>
                </a:solidFill>
              </a:defRPr>
            </a:lvl1pPr>
            <a:lvl2pPr marL="523629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7807" indent="0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5716" indent="0">
              <a:buFontTx/>
              <a:buNone/>
              <a:defRPr/>
            </a:lvl4pPr>
            <a:lvl5pPr marL="182952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Living and working in Germany  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und Text optional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472004"/>
            <a:ext cx="7632000" cy="73917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6372000"/>
            <a:ext cx="7632000" cy="2309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5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4pPr marL="1375716" indent="0">
              <a:buFontTx/>
              <a:buNone/>
              <a:defRPr/>
            </a:lvl4pPr>
            <a:lvl5pPr marL="182952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2448000"/>
            <a:ext cx="7632000" cy="10163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Aft>
                <a:spcPts val="500"/>
              </a:spcAft>
              <a:buFontTx/>
              <a:buNone/>
              <a:defRPr sz="33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und Text optional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472004"/>
            <a:ext cx="7632000" cy="73917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6372000"/>
            <a:ext cx="7632000" cy="2309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5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4pPr marL="1375716" indent="0">
              <a:buFontTx/>
              <a:buNone/>
              <a:defRPr/>
            </a:lvl4pPr>
            <a:lvl5pPr marL="182952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und Text optional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472004"/>
            <a:ext cx="7632000" cy="73917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6372000"/>
            <a:ext cx="7632000" cy="2309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5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4pPr marL="1375716" indent="0">
              <a:buFontTx/>
              <a:buNone/>
              <a:defRPr/>
            </a:lvl4pPr>
            <a:lvl5pPr marL="182952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2015999"/>
            <a:ext cx="763200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SzPct val="60000"/>
              <a:buFont typeface="Symbol" pitchFamily="18" charset="2"/>
              <a:buNone/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20000" y="2808000"/>
            <a:ext cx="7632000" cy="1995418"/>
          </a:xfrm>
          <a:prstGeom prst="rect">
            <a:avLst/>
          </a:prstGeom>
        </p:spPr>
        <p:txBody>
          <a:bodyPr lIns="0" tIns="45700" rIns="0" bIns="45700">
            <a:spAutoFit/>
          </a:bodyPr>
          <a:lstStyle>
            <a:lvl1pPr marL="342739" indent="-342739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9246" indent="-285616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23423" indent="-285616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 typeface="Arial" pitchFamily="34" charset="0"/>
              <a:buChar char="•"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5716" indent="0">
              <a:buFontTx/>
              <a:buNone/>
              <a:defRPr/>
            </a:lvl4pPr>
            <a:lvl5pPr marL="182952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Fare clic per modificare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2735263" y="6551613"/>
            <a:ext cx="5653087" cy="25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Living and working in Germany 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20000" y="2016003"/>
            <a:ext cx="3780000" cy="18470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739" indent="-342739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9246" indent="-285616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23423" indent="-285616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 typeface="Arial" pitchFamily="34" charset="0"/>
              <a:buChar char="•"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5716" indent="0">
              <a:buFontTx/>
              <a:buNone/>
              <a:defRPr/>
            </a:lvl4pPr>
            <a:lvl5pPr marL="182952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Fare clic per modificare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590000" y="2016003"/>
            <a:ext cx="3780000" cy="18470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dirty="0" smtClean="0"/>
            </a:lvl1pPr>
            <a:lvl2pPr>
              <a:defRPr lang="de-DE" sz="20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5pPr>
              <a:defRPr lang="de-DE" dirty="0"/>
            </a:lvl5pPr>
          </a:lstStyle>
          <a:p>
            <a:pPr lvl="0"/>
            <a:r>
              <a:rPr lang="en-US" dirty="0" smtClean="0"/>
              <a:t>Fare clic per modificare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lang="de-DE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Living and working in Germany  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20000" y="924019"/>
            <a:ext cx="7632000" cy="10163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50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720000" y="467628"/>
            <a:ext cx="684000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325" indent="-344325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20000" y="2016004"/>
            <a:ext cx="3780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Tx/>
              <a:buNone/>
              <a:defRPr b="0" baseline="0"/>
            </a:lvl1pPr>
            <a:lvl2pPr marL="523629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7807" indent="0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5716" indent="0">
              <a:buFontTx/>
              <a:buNone/>
              <a:defRPr/>
            </a:lvl4pPr>
            <a:lvl5pPr marL="182952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4583117" y="2088004"/>
            <a:ext cx="3603625" cy="2748368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Fare clic sull'icona per inserire un'immagine</a:t>
            </a:r>
            <a:endParaRPr lang="de-DE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Living and working in Germany  </a:t>
            </a:r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20000" y="2016003"/>
            <a:ext cx="3780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Tx/>
              <a:buNone/>
              <a:defRPr b="0" baseline="0"/>
            </a:lvl1pPr>
            <a:lvl2pPr marL="523629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7807" indent="0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5716" indent="0">
              <a:buFontTx/>
              <a:buNone/>
              <a:defRPr/>
            </a:lvl4pPr>
            <a:lvl5pPr marL="182952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4583113" y="2088005"/>
            <a:ext cx="3798887" cy="4325500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Fare clic sull'icona per inserire un'immagine</a:t>
            </a:r>
            <a:endParaRPr lang="de-DE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Living and working in Germany  </a:t>
            </a:r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733429" y="2025654"/>
            <a:ext cx="7453313" cy="4387849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Fare clic sull'icona per inserire un'immagine</a:t>
            </a:r>
            <a:endParaRPr lang="de-DE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Living and working in Germany  </a:t>
            </a:r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20000" y="2304004"/>
            <a:ext cx="7662000" cy="4109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E2001A"/>
              </a:buClr>
              <a:buFontTx/>
              <a:buNone/>
              <a:defRPr sz="3300" b="1" baseline="0">
                <a:solidFill>
                  <a:srgbClr val="E2001A"/>
                </a:solidFill>
              </a:defRPr>
            </a:lvl1pPr>
            <a:lvl2pPr marL="523629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7807" indent="0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5716" indent="0">
              <a:buFontTx/>
              <a:buNone/>
              <a:defRPr/>
            </a:lvl4pPr>
            <a:lvl5pPr marL="182952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Living and working in Germany  </a:t>
            </a:r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2015999"/>
            <a:ext cx="763200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SzPct val="60000"/>
              <a:buFont typeface="Symbol" pitchFamily="18" charset="2"/>
              <a:buNone/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20000" y="2808000"/>
            <a:ext cx="7632000" cy="1995418"/>
          </a:xfrm>
          <a:prstGeom prst="rect">
            <a:avLst/>
          </a:prstGeom>
        </p:spPr>
        <p:txBody>
          <a:bodyPr lIns="0" tIns="45700" rIns="0" bIns="45700">
            <a:spAutoFit/>
          </a:bodyPr>
          <a:lstStyle>
            <a:lvl1pPr marL="342739" indent="-342739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9246" indent="-285616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23423" indent="-285616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 typeface="Arial" pitchFamily="34" charset="0"/>
              <a:buChar char="•"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5716" indent="0">
              <a:buFontTx/>
              <a:buNone/>
              <a:defRPr/>
            </a:lvl4pPr>
            <a:lvl5pPr marL="182952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Fare clic per modificare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2735263" y="6551613"/>
            <a:ext cx="5653087" cy="25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Living and working in Germany 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20000" y="2016003"/>
            <a:ext cx="3780000" cy="18470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739" indent="-342739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9246" indent="-285616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23423" indent="-285616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 typeface="Arial" pitchFamily="34" charset="0"/>
              <a:buChar char="•"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5716" indent="0">
              <a:buFontTx/>
              <a:buNone/>
              <a:defRPr/>
            </a:lvl4pPr>
            <a:lvl5pPr marL="182952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Fare clic per modificare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590000" y="2016003"/>
            <a:ext cx="3780000" cy="18470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dirty="0" smtClean="0"/>
            </a:lvl1pPr>
            <a:lvl2pPr>
              <a:defRPr lang="de-DE" sz="20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5pPr>
              <a:defRPr lang="de-DE" dirty="0"/>
            </a:lvl5pPr>
          </a:lstStyle>
          <a:p>
            <a:pPr lvl="0"/>
            <a:r>
              <a:rPr lang="en-US" dirty="0" smtClean="0"/>
              <a:t>Fare clic per modificare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lang="de-DE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Living and working in Germany  </a:t>
            </a:r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20000" y="2016004"/>
            <a:ext cx="3780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Tx/>
              <a:buNone/>
              <a:defRPr b="0" baseline="0"/>
            </a:lvl1pPr>
            <a:lvl2pPr marL="523629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7807" indent="0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5716" indent="0">
              <a:buFontTx/>
              <a:buNone/>
              <a:defRPr/>
            </a:lvl4pPr>
            <a:lvl5pPr marL="182952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4583117" y="2088004"/>
            <a:ext cx="3603625" cy="2748368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Fare clic sull'icona per inserire un'immagine</a:t>
            </a:r>
            <a:endParaRPr lang="de-DE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Living and working in Germany  </a:t>
            </a:r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20000" y="2016003"/>
            <a:ext cx="3780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Tx/>
              <a:buNone/>
              <a:defRPr b="0" baseline="0"/>
            </a:lvl1pPr>
            <a:lvl2pPr marL="523629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7807" indent="0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5716" indent="0">
              <a:buFontTx/>
              <a:buNone/>
              <a:defRPr/>
            </a:lvl4pPr>
            <a:lvl5pPr marL="182952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4583113" y="2088005"/>
            <a:ext cx="3798887" cy="4325500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Fare clic sull'icona per inserire un'immagine</a:t>
            </a:r>
            <a:endParaRPr lang="de-DE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Living and working in Germany  </a:t>
            </a:r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733429" y="2025654"/>
            <a:ext cx="7453313" cy="4387849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Fare clic sull'icona per inserire un'immagine</a:t>
            </a:r>
            <a:endParaRPr lang="de-DE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Living and working in Germany  </a:t>
            </a:r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20000" y="2304004"/>
            <a:ext cx="7662000" cy="4109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E2001A"/>
              </a:buClr>
              <a:buFontTx/>
              <a:buNone/>
              <a:defRPr sz="3300" b="1" baseline="0">
                <a:solidFill>
                  <a:srgbClr val="E2001A"/>
                </a:solidFill>
              </a:defRPr>
            </a:lvl1pPr>
            <a:lvl2pPr marL="523629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7807" indent="0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5716" indent="0">
              <a:buFontTx/>
              <a:buNone/>
              <a:defRPr/>
            </a:lvl4pPr>
            <a:lvl5pPr marL="182952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Living and working in Germany  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19999" y="2053420"/>
            <a:ext cx="7632000" cy="4619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6985" indent="0" algn="ctr">
              <a:buNone/>
              <a:defRPr/>
            </a:lvl2pPr>
            <a:lvl3pPr marL="913971" indent="0" algn="ctr">
              <a:buNone/>
              <a:defRPr/>
            </a:lvl3pPr>
            <a:lvl4pPr marL="1370957" indent="0" algn="ctr">
              <a:buNone/>
              <a:defRPr/>
            </a:lvl4pPr>
            <a:lvl5pPr marL="1827944" indent="0" algn="ctr">
              <a:buNone/>
              <a:defRPr/>
            </a:lvl5pPr>
            <a:lvl6pPr marL="2284928" indent="0" algn="ctr">
              <a:buNone/>
              <a:defRPr/>
            </a:lvl6pPr>
            <a:lvl7pPr marL="2741915" indent="0" algn="ctr">
              <a:buNone/>
              <a:defRPr/>
            </a:lvl7pPr>
            <a:lvl8pPr marL="3198899" indent="0" algn="ctr">
              <a:buNone/>
              <a:defRPr/>
            </a:lvl8pPr>
            <a:lvl9pPr marL="3655885" indent="0" algn="ctr">
              <a:buNone/>
              <a:defRPr/>
            </a:lvl9pPr>
          </a:lstStyle>
          <a:p>
            <a:r>
              <a:rPr lang="en-US" dirty="0" err="1" smtClean="0"/>
              <a:t>Fare clic per modificare lo stile del sottotitolo dello schema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20000" y="924019"/>
            <a:ext cx="7632000" cy="101636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50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720000" y="467628"/>
            <a:ext cx="763200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325" indent="-344325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454025"/>
            <a:ext cx="1619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0000" y="2053420"/>
            <a:ext cx="7632000" cy="4619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6985" indent="0" algn="ctr">
              <a:buNone/>
              <a:defRPr/>
            </a:lvl2pPr>
            <a:lvl3pPr marL="913971" indent="0" algn="ctr">
              <a:buNone/>
              <a:defRPr/>
            </a:lvl3pPr>
            <a:lvl4pPr marL="1370957" indent="0" algn="ctr">
              <a:buNone/>
              <a:defRPr/>
            </a:lvl4pPr>
            <a:lvl5pPr marL="1827944" indent="0" algn="ctr">
              <a:buNone/>
              <a:defRPr/>
            </a:lvl5pPr>
            <a:lvl6pPr marL="2284928" indent="0" algn="ctr">
              <a:buNone/>
              <a:defRPr/>
            </a:lvl6pPr>
            <a:lvl7pPr marL="2741915" indent="0" algn="ctr">
              <a:buNone/>
              <a:defRPr/>
            </a:lvl7pPr>
            <a:lvl8pPr marL="3198899" indent="0" algn="ctr">
              <a:buNone/>
              <a:defRPr/>
            </a:lvl8pPr>
            <a:lvl9pPr marL="3655885" indent="0" algn="ctr">
              <a:buNone/>
              <a:defRPr/>
            </a:lvl9pPr>
          </a:lstStyle>
          <a:p>
            <a:r>
              <a:rPr lang="en-US" dirty="0" err="1" smtClean="0"/>
              <a:t>Fare clic per modificare lo stile del sottotitolo dello schema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20000" y="924019"/>
            <a:ext cx="7632000" cy="101636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50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720000" y="467628"/>
            <a:ext cx="684000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325" indent="-344325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0000" y="2614565"/>
            <a:ext cx="7632000" cy="4619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6985" indent="0" algn="ctr">
              <a:buNone/>
              <a:defRPr/>
            </a:lvl2pPr>
            <a:lvl3pPr marL="913971" indent="0" algn="ctr">
              <a:buNone/>
              <a:defRPr/>
            </a:lvl3pPr>
            <a:lvl4pPr marL="1370957" indent="0" algn="ctr">
              <a:buNone/>
              <a:defRPr/>
            </a:lvl4pPr>
            <a:lvl5pPr marL="1827944" indent="0" algn="ctr">
              <a:buNone/>
              <a:defRPr/>
            </a:lvl5pPr>
            <a:lvl6pPr marL="2284928" indent="0" algn="ctr">
              <a:buNone/>
              <a:defRPr/>
            </a:lvl6pPr>
            <a:lvl7pPr marL="2741915" indent="0" algn="ctr">
              <a:buNone/>
              <a:defRPr/>
            </a:lvl7pPr>
            <a:lvl8pPr marL="3198899" indent="0" algn="ctr">
              <a:buNone/>
              <a:defRPr/>
            </a:lvl8pPr>
            <a:lvl9pPr marL="3655885" indent="0" algn="ctr">
              <a:buNone/>
              <a:defRPr/>
            </a:lvl9pPr>
          </a:lstStyle>
          <a:p>
            <a:r>
              <a:rPr lang="en-US" dirty="0" err="1" smtClean="0"/>
              <a:t>Fare clic per modificare lo stile del sottotitolo dello schema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20000" y="924014"/>
            <a:ext cx="7632000" cy="15245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500"/>
              </a:spcAft>
              <a:defRPr lang="de-DE" sz="3300" kern="120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720000" y="467628"/>
            <a:ext cx="763200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325" indent="-344325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454025"/>
            <a:ext cx="1619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0000" y="2615410"/>
            <a:ext cx="7632000" cy="4619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6985" indent="0" algn="ctr">
              <a:buNone/>
              <a:defRPr/>
            </a:lvl2pPr>
            <a:lvl3pPr marL="913971" indent="0" algn="ctr">
              <a:buNone/>
              <a:defRPr/>
            </a:lvl3pPr>
            <a:lvl4pPr marL="1370957" indent="0" algn="ctr">
              <a:buNone/>
              <a:defRPr/>
            </a:lvl4pPr>
            <a:lvl5pPr marL="1827944" indent="0" algn="ctr">
              <a:buNone/>
              <a:defRPr/>
            </a:lvl5pPr>
            <a:lvl6pPr marL="2284928" indent="0" algn="ctr">
              <a:buNone/>
              <a:defRPr/>
            </a:lvl6pPr>
            <a:lvl7pPr marL="2741915" indent="0" algn="ctr">
              <a:buNone/>
              <a:defRPr/>
            </a:lvl7pPr>
            <a:lvl8pPr marL="3198899" indent="0" algn="ctr">
              <a:buNone/>
              <a:defRPr/>
            </a:lvl8pPr>
            <a:lvl9pPr marL="3655885" indent="0" algn="ctr">
              <a:buNone/>
              <a:defRPr/>
            </a:lvl9pPr>
          </a:lstStyle>
          <a:p>
            <a:r>
              <a:rPr lang="en-US" dirty="0" err="1" smtClean="0"/>
              <a:t>Fare clic per modificare lo stile del sottotitolo dello schema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20000" y="924014"/>
            <a:ext cx="7632000" cy="15245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>
              <a:defRPr lang="de-DE" sz="3300" kern="120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720000" y="467628"/>
            <a:ext cx="684000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325" indent="-344325">
              <a:buNone/>
              <a:defRPr lang="de-DE" sz="15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2015999"/>
            <a:ext cx="763200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SzPct val="60000"/>
              <a:buFont typeface="Symbol" pitchFamily="18" charset="2"/>
              <a:buNone/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20000" y="2808000"/>
            <a:ext cx="7632000" cy="1995418"/>
          </a:xfrm>
          <a:prstGeom prst="rect">
            <a:avLst/>
          </a:prstGeom>
        </p:spPr>
        <p:txBody>
          <a:bodyPr lIns="0" tIns="45700" rIns="0" bIns="45700">
            <a:spAutoFit/>
          </a:bodyPr>
          <a:lstStyle>
            <a:lvl1pPr marL="342739" indent="-342739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9246" indent="-285616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23423" indent="-285616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 typeface="Arial" pitchFamily="34" charset="0"/>
              <a:buChar char="•"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5716" indent="0">
              <a:buFontTx/>
              <a:buNone/>
              <a:defRPr/>
            </a:lvl4pPr>
            <a:lvl5pPr marL="182952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Fare clic per modificare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2735263" y="6551613"/>
            <a:ext cx="5653087" cy="25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Living and working in Germany 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20000" y="2016003"/>
            <a:ext cx="3780000" cy="18470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739" indent="-342739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9246" indent="-285616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 typeface="Arial" pitchFamily="34" charset="0"/>
              <a:buChar char="•"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23423" indent="-285616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 typeface="Arial" pitchFamily="34" charset="0"/>
              <a:buChar char="•"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5716" indent="0">
              <a:buFontTx/>
              <a:buNone/>
              <a:defRPr/>
            </a:lvl4pPr>
            <a:lvl5pPr marL="182952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Fare clic per modificare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590000" y="2016003"/>
            <a:ext cx="3780000" cy="18470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dirty="0" smtClean="0"/>
            </a:lvl1pPr>
            <a:lvl2pPr>
              <a:defRPr lang="de-DE" sz="20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5pPr>
              <a:defRPr lang="de-DE" dirty="0"/>
            </a:lvl5pPr>
          </a:lstStyle>
          <a:p>
            <a:pPr lvl="0"/>
            <a:r>
              <a:rPr lang="en-US" dirty="0" smtClean="0"/>
              <a:t>Fare clic per modificare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lang="de-DE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Living and working in Germany  </a:t>
            </a: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40374"/>
            <a:ext cx="7632000" cy="7204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20000" y="2016004"/>
            <a:ext cx="3780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FontTx/>
              <a:buNone/>
              <a:defRPr b="0" baseline="0"/>
            </a:lvl1pPr>
            <a:lvl2pPr marL="523629" indent="0">
              <a:spcBef>
                <a:spcPts val="0"/>
              </a:spcBef>
              <a:spcAft>
                <a:spcPts val="900"/>
              </a:spcAft>
              <a:buClr>
                <a:srgbClr val="58595B"/>
              </a:buClr>
              <a:buFontTx/>
              <a:buNone/>
              <a:defRPr sz="20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7807" indent="0">
              <a:spcBef>
                <a:spcPts val="0"/>
              </a:spcBef>
              <a:spcAft>
                <a:spcPts val="1096"/>
              </a:spcAft>
              <a:buClr>
                <a:srgbClr val="58595B"/>
              </a:buClr>
              <a:buFontTx/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5716" indent="0">
              <a:buFontTx/>
              <a:buNone/>
              <a:defRPr/>
            </a:lvl4pPr>
            <a:lvl5pPr marL="182952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4583117" y="2088004"/>
            <a:ext cx="3603625" cy="2748368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Fare clic sull'icona per inserire un'immagine</a:t>
            </a:r>
            <a:endParaRPr lang="de-DE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Living and working in Germany  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wmf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wmf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w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175" y="153988"/>
            <a:ext cx="90519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720725" y="727075"/>
            <a:ext cx="84597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91396" tIns="45700" rIns="91396" bIns="4570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5" name="Rechteck 14"/>
          <p:cNvSpPr/>
          <p:nvPr/>
        </p:nvSpPr>
        <p:spPr bwMode="auto">
          <a:xfrm>
            <a:off x="0" y="0"/>
            <a:ext cx="144463" cy="2778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defTabSz="917145">
              <a:lnSpc>
                <a:spcPct val="90000"/>
              </a:lnSpc>
              <a:spcBef>
                <a:spcPct val="50000"/>
              </a:spcBef>
              <a:defRPr/>
            </a:pPr>
            <a:endParaRPr lang="de-DE"/>
          </a:p>
        </p:txBody>
      </p:sp>
      <p:pic>
        <p:nvPicPr>
          <p:cNvPr id="1029" name="picLogo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" y="6159500"/>
            <a:ext cx="2286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r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r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r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r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6985" algn="r" defTabSz="91714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3971" algn="r" defTabSz="91714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0957" algn="r" defTabSz="91714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7944" algn="r" defTabSz="91714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91598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5750" algn="l" defTabSz="91598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6175" indent="-228600" algn="l" defTabSz="915988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4963" indent="-228600" algn="l" defTabSz="9159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3750" indent="-233363" algn="l" defTabSz="9159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1356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8341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5327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2312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1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7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28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99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975" y="6581775"/>
            <a:ext cx="15144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5263" y="6551613"/>
            <a:ext cx="56530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700" rIns="91390" bIns="45700" numCol="1" anchor="t" anchorCtr="0" compatLnSpc="1">
            <a:prstTxWarp prst="textNoShape">
              <a:avLst/>
            </a:prstTxWarp>
          </a:bodyPr>
          <a:lstStyle>
            <a:lvl1pPr eaLnBrk="0" hangingPunct="0">
              <a:spcAft>
                <a:spcPts val="200"/>
              </a:spcAft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/>
              <a:t>Living and working in Germany  </a:t>
            </a:r>
            <a:endParaRPr lang="de-DE"/>
          </a:p>
        </p:txBody>
      </p:sp>
      <p:grpSp>
        <p:nvGrpSpPr>
          <p:cNvPr id="27652" name="McK Slide Elements"/>
          <p:cNvGrpSpPr>
            <a:grpSpLocks/>
          </p:cNvGrpSpPr>
          <p:nvPr/>
        </p:nvGrpSpPr>
        <p:grpSpPr bwMode="auto">
          <a:xfrm>
            <a:off x="538163" y="1149350"/>
            <a:ext cx="8478837" cy="5711825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687" indent="-588687" defTabSz="917145">
                <a:tabLst>
                  <a:tab pos="545844" algn="r"/>
                </a:tabLst>
                <a:defRPr/>
              </a:pPr>
              <a:r>
                <a:rPr lang="de-DE" sz="1200">
                  <a:solidFill>
                    <a:srgbClr val="FFFFFF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4600">
                <a:defRPr/>
              </a:pPr>
              <a:r>
                <a:rPr lang="de-DE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grpSp>
          <p:nvGrpSpPr>
            <p:cNvPr id="27658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6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687" indent="-588687" defTabSz="917145">
                <a:tabLst>
                  <a:tab pos="545844" algn="r"/>
                </a:tabLst>
                <a:defRPr/>
              </a:pPr>
              <a:r>
                <a:rPr lang="de-DE" sz="1200">
                  <a:solidFill>
                    <a:srgbClr val="000000"/>
                  </a:solidFill>
                </a:rPr>
                <a:t>	*	Footnote</a:t>
              </a:r>
            </a:p>
          </p:txBody>
        </p:sp>
      </p:grp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8204200" y="6551613"/>
            <a:ext cx="9191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41" tIns="44772" rIns="89541" bIns="44772"/>
          <a:lstStyle/>
          <a:p>
            <a:pPr algn="r" defTabSz="894931" eaLnBrk="0" hangingPunct="0">
              <a:spcAft>
                <a:spcPts val="200"/>
              </a:spcAft>
              <a:defRPr/>
            </a:pPr>
            <a:r>
              <a:rPr lang="de-DE" sz="1000" dirty="0">
                <a:solidFill>
                  <a:srgbClr val="000000"/>
                </a:solidFill>
              </a:rPr>
              <a:t>Seite </a:t>
            </a:r>
            <a:fld id="{C80F94E4-1FDA-411B-9CF5-AEB04F50A77D}" type="slidenum">
              <a:rPr lang="de-DE" sz="1000">
                <a:solidFill>
                  <a:srgbClr val="000000"/>
                </a:solidFill>
              </a:rPr>
              <a:pPr algn="r" defTabSz="894931" eaLnBrk="0" hangingPunct="0">
                <a:spcAft>
                  <a:spcPts val="200"/>
                </a:spcAft>
                <a:defRPr/>
              </a:pPr>
              <a:t>‹N›</a:t>
            </a:fld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80263" name="Line 39"/>
          <p:cNvSpPr>
            <a:spLocks noChangeShapeType="1"/>
          </p:cNvSpPr>
          <p:nvPr/>
        </p:nvSpPr>
        <p:spPr bwMode="auto">
          <a:xfrm>
            <a:off x="144463" y="6508750"/>
            <a:ext cx="9036050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27655" name="Grafik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9700" y="144463"/>
            <a:ext cx="90408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7" r:id="rId2"/>
    <p:sldLayoutId id="2147483776" r:id="rId3"/>
    <p:sldLayoutId id="2147483775" r:id="rId4"/>
    <p:sldLayoutId id="2147483774" r:id="rId5"/>
    <p:sldLayoutId id="2147483773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6985" algn="l" defTabSz="91714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3971" algn="l" defTabSz="91714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0957" algn="l" defTabSz="91714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7944" algn="l" defTabSz="91714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5988" rtl="0" eaLnBrk="0" fontAlgn="base" hangingPunct="0">
        <a:spcBef>
          <a:spcPct val="0"/>
        </a:spcBef>
        <a:spcAft>
          <a:spcPts val="400"/>
        </a:spcAft>
        <a:buClr>
          <a:srgbClr val="E2001A"/>
        </a:buClr>
        <a:buSzPct val="80000"/>
        <a:buFont typeface="Arial" charset="0"/>
        <a:buChar char="▬"/>
        <a:defRPr sz="20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4688" indent="-150813" algn="l" defTabSz="915988" rtl="0" eaLnBrk="0" fontAlgn="base" hangingPunct="0">
        <a:spcBef>
          <a:spcPts val="400"/>
        </a:spcBef>
        <a:spcAft>
          <a:spcPct val="0"/>
        </a:spcAft>
        <a:buClr>
          <a:srgbClr val="58595B"/>
        </a:buClr>
        <a:buFont typeface="Arial" charset="0"/>
        <a:buChar char="•"/>
        <a:defRPr sz="2000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89013" indent="-150813" algn="l" defTabSz="915988" rtl="0" eaLnBrk="0" fontAlgn="base" hangingPunct="0">
        <a:spcBef>
          <a:spcPts val="350"/>
        </a:spcBef>
        <a:spcAft>
          <a:spcPct val="0"/>
        </a:spcAft>
        <a:buClr>
          <a:srgbClr val="58595B"/>
        </a:buClr>
        <a:buFont typeface="Arial" charset="0"/>
        <a:buChar char="•"/>
        <a:defRPr sz="1400">
          <a:solidFill>
            <a:srgbClr val="58595B"/>
          </a:solidFill>
          <a:latin typeface="+mn-lt"/>
          <a:cs typeface="Arial" charset="0"/>
        </a:defRPr>
      </a:lvl3pPr>
      <a:lvl4pPr marL="1604963" indent="-228600" algn="l" defTabSz="915988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63750" indent="-233363" algn="l" defTabSz="9159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charset="0"/>
        </a:defRPr>
      </a:lvl5pPr>
      <a:lvl6pPr marL="2521356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8341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5327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2312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1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7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28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99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2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434975" y="6581775"/>
            <a:ext cx="15144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5263" y="6551613"/>
            <a:ext cx="56530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700" rIns="91390" bIns="45700" numCol="1" anchor="t" anchorCtr="0" compatLnSpc="1">
            <a:prstTxWarp prst="textNoShape">
              <a:avLst/>
            </a:prstTxWarp>
          </a:bodyPr>
          <a:lstStyle>
            <a:lvl1pPr eaLnBrk="0" hangingPunct="0">
              <a:spcAft>
                <a:spcPts val="200"/>
              </a:spcAft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/>
              <a:t>Living and working in Germany  </a:t>
            </a:r>
            <a:endParaRPr lang="de-DE"/>
          </a:p>
        </p:txBody>
      </p:sp>
      <p:grpSp>
        <p:nvGrpSpPr>
          <p:cNvPr id="34820" name="McK Slide Elements"/>
          <p:cNvGrpSpPr>
            <a:grpSpLocks/>
          </p:cNvGrpSpPr>
          <p:nvPr userDrawn="1"/>
        </p:nvGrpSpPr>
        <p:grpSpPr bwMode="auto">
          <a:xfrm>
            <a:off x="538163" y="1149350"/>
            <a:ext cx="8478837" cy="5711825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687" indent="-588687" defTabSz="917145">
                <a:tabLst>
                  <a:tab pos="545844" algn="r"/>
                </a:tabLst>
                <a:defRPr/>
              </a:pPr>
              <a:r>
                <a:rPr lang="de-DE" sz="1200">
                  <a:solidFill>
                    <a:srgbClr val="FFFFFF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4600">
                <a:defRPr/>
              </a:pPr>
              <a:r>
                <a:rPr lang="de-DE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grpSp>
          <p:nvGrpSpPr>
            <p:cNvPr id="34826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6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687" indent="-588687" defTabSz="917145">
                <a:tabLst>
                  <a:tab pos="545844" algn="r"/>
                </a:tabLst>
                <a:defRPr/>
              </a:pPr>
              <a:r>
                <a:rPr lang="de-DE" sz="1200">
                  <a:solidFill>
                    <a:srgbClr val="000000"/>
                  </a:solidFill>
                </a:rPr>
                <a:t>	*	Footnote</a:t>
              </a:r>
            </a:p>
          </p:txBody>
        </p:sp>
      </p:grp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8204200" y="6551613"/>
            <a:ext cx="9191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41" tIns="44772" rIns="89541" bIns="44772"/>
          <a:lstStyle/>
          <a:p>
            <a:pPr algn="r" defTabSz="894931" eaLnBrk="0" hangingPunct="0">
              <a:spcAft>
                <a:spcPts val="200"/>
              </a:spcAft>
              <a:defRPr/>
            </a:pPr>
            <a:r>
              <a:rPr lang="de-DE" sz="1000" dirty="0">
                <a:solidFill>
                  <a:srgbClr val="000000"/>
                </a:solidFill>
              </a:rPr>
              <a:t>Seite </a:t>
            </a:r>
            <a:fld id="{592CFD15-262E-4394-B45A-24283E59E441}" type="slidenum">
              <a:rPr lang="de-DE" sz="1000">
                <a:solidFill>
                  <a:srgbClr val="000000"/>
                </a:solidFill>
              </a:rPr>
              <a:pPr algn="r" defTabSz="894931" eaLnBrk="0" hangingPunct="0">
                <a:spcAft>
                  <a:spcPts val="200"/>
                </a:spcAft>
                <a:defRPr/>
              </a:pPr>
              <a:t>‹N›</a:t>
            </a:fld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80263" name="Line 39"/>
          <p:cNvSpPr>
            <a:spLocks noChangeShapeType="1"/>
          </p:cNvSpPr>
          <p:nvPr userDrawn="1"/>
        </p:nvSpPr>
        <p:spPr bwMode="auto">
          <a:xfrm>
            <a:off x="144463" y="6508750"/>
            <a:ext cx="9036050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34823" name="Grafik 1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39700" y="144463"/>
            <a:ext cx="90408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2" r:id="rId2"/>
    <p:sldLayoutId id="2147483781" r:id="rId3"/>
    <p:sldLayoutId id="2147483780" r:id="rId4"/>
    <p:sldLayoutId id="2147483779" r:id="rId5"/>
    <p:sldLayoutId id="2147483778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6985" algn="l" defTabSz="91714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3971" algn="l" defTabSz="91714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0957" algn="l" defTabSz="91714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7944" algn="l" defTabSz="91714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5988" rtl="0" eaLnBrk="0" fontAlgn="base" hangingPunct="0">
        <a:spcBef>
          <a:spcPct val="0"/>
        </a:spcBef>
        <a:spcAft>
          <a:spcPts val="400"/>
        </a:spcAft>
        <a:buClr>
          <a:srgbClr val="E2001A"/>
        </a:buClr>
        <a:buSzPct val="80000"/>
        <a:buFont typeface="Arial" charset="0"/>
        <a:buChar char="▬"/>
        <a:defRPr sz="20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4688" indent="-150813" algn="l" defTabSz="915988" rtl="0" eaLnBrk="0" fontAlgn="base" hangingPunct="0">
        <a:spcBef>
          <a:spcPts val="400"/>
        </a:spcBef>
        <a:spcAft>
          <a:spcPct val="0"/>
        </a:spcAft>
        <a:buClr>
          <a:srgbClr val="58595B"/>
        </a:buClr>
        <a:buFont typeface="Arial" charset="0"/>
        <a:buChar char="•"/>
        <a:defRPr sz="2000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89013" indent="-150813" algn="l" defTabSz="915988" rtl="0" eaLnBrk="0" fontAlgn="base" hangingPunct="0">
        <a:spcBef>
          <a:spcPts val="350"/>
        </a:spcBef>
        <a:spcAft>
          <a:spcPct val="0"/>
        </a:spcAft>
        <a:buClr>
          <a:srgbClr val="58595B"/>
        </a:buClr>
        <a:buFont typeface="Arial" charset="0"/>
        <a:buChar char="•"/>
        <a:defRPr sz="1400">
          <a:solidFill>
            <a:srgbClr val="58595B"/>
          </a:solidFill>
          <a:latin typeface="+mn-lt"/>
          <a:cs typeface="Arial" charset="0"/>
        </a:defRPr>
      </a:lvl3pPr>
      <a:lvl4pPr marL="1604963" indent="-228600" algn="l" defTabSz="915988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63750" indent="-233363" algn="l" defTabSz="9159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charset="0"/>
        </a:defRPr>
      </a:lvl5pPr>
      <a:lvl6pPr marL="2521356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8341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5327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2312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1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7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28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99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175" y="144463"/>
            <a:ext cx="90519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720725" y="727075"/>
            <a:ext cx="84597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91396" tIns="45700" rIns="91396" bIns="4570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5" name="Rechteck 14"/>
          <p:cNvSpPr/>
          <p:nvPr/>
        </p:nvSpPr>
        <p:spPr bwMode="auto">
          <a:xfrm>
            <a:off x="0" y="0"/>
            <a:ext cx="144463" cy="2778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defTabSz="917145">
              <a:lnSpc>
                <a:spcPct val="90000"/>
              </a:lnSpc>
              <a:spcBef>
                <a:spcPct val="50000"/>
              </a:spcBef>
              <a:defRPr/>
            </a:pPr>
            <a:endParaRPr lang="de-DE"/>
          </a:p>
        </p:txBody>
      </p:sp>
      <p:pic>
        <p:nvPicPr>
          <p:cNvPr id="4101" name="picLogo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" y="6159500"/>
            <a:ext cx="2286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83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r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r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r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r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6985" algn="r" defTabSz="91714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3971" algn="r" defTabSz="91714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0957" algn="r" defTabSz="91714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7944" algn="r" defTabSz="91714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91598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5750" algn="l" defTabSz="91598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6175" indent="-228600" algn="l" defTabSz="915988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4963" indent="-228600" algn="l" defTabSz="9159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3750" indent="-233363" algn="l" defTabSz="9159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1356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8341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5327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2312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1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7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28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99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R:\Beratung-Konzeptbeiträge\BK-Vorlagen\Folienmaster\A_Wasserzeichen_A4_quer_RZ-255mm-voll-mit-ran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175" y="144463"/>
            <a:ext cx="90646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Logo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" y="6159500"/>
            <a:ext cx="2286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720725" y="727075"/>
            <a:ext cx="84597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91396" tIns="45700" rIns="91396" bIns="4570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84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2pPr>
      <a:lvl3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3pPr>
      <a:lvl4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4pPr>
      <a:lvl5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5pPr>
      <a:lvl6pPr marL="456985" algn="l" defTabSz="91714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6pPr>
      <a:lvl7pPr marL="913971" algn="l" defTabSz="91714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7pPr>
      <a:lvl8pPr marL="1370957" algn="l" defTabSz="91714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8pPr>
      <a:lvl9pPr marL="1827944" algn="l" defTabSz="917145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1598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5750" algn="l" defTabSz="91598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6175" indent="-228600" algn="l" defTabSz="915988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4963" indent="-228600" algn="l" defTabSz="9159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3750" indent="-233363" algn="l" defTabSz="9159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1356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8341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5327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2312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1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7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28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99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5263" y="6551613"/>
            <a:ext cx="56530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700" rIns="91390" bIns="45700" numCol="1" anchor="t" anchorCtr="0" compatLnSpc="1">
            <a:prstTxWarp prst="textNoShape">
              <a:avLst/>
            </a:prstTxWarp>
          </a:bodyPr>
          <a:lstStyle>
            <a:lvl1pPr eaLnBrk="0" hangingPunct="0">
              <a:spcAft>
                <a:spcPts val="200"/>
              </a:spcAft>
              <a:defRPr sz="1000"/>
            </a:lvl1pPr>
          </a:lstStyle>
          <a:p>
            <a:r>
              <a:rPr lang="en-US"/>
              <a:t>Living and working in Germany  </a:t>
            </a:r>
            <a:endParaRPr lang="de-DE"/>
          </a:p>
        </p:txBody>
      </p:sp>
      <p:grpSp>
        <p:nvGrpSpPr>
          <p:cNvPr id="10243" name="McK Slide Elements"/>
          <p:cNvGrpSpPr>
            <a:grpSpLocks/>
          </p:cNvGrpSpPr>
          <p:nvPr/>
        </p:nvGrpSpPr>
        <p:grpSpPr bwMode="auto">
          <a:xfrm>
            <a:off x="538163" y="1149350"/>
            <a:ext cx="8478837" cy="5711825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687" indent="-588687" defTabSz="917145">
                <a:tabLst>
                  <a:tab pos="545844" algn="r"/>
                </a:tabLst>
                <a:defRPr/>
              </a:pPr>
              <a:r>
                <a:rPr lang="de-DE" sz="1200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4600">
                <a:defRPr/>
              </a:pPr>
              <a:r>
                <a:rPr lang="de-DE" sz="1600"/>
                <a:t>Unit of measure</a:t>
              </a:r>
            </a:p>
          </p:txBody>
        </p:sp>
        <p:grpSp>
          <p:nvGrpSpPr>
            <p:cNvPr id="10250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/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/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/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/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/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/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6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/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/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687" indent="-588687" defTabSz="917145">
                <a:tabLst>
                  <a:tab pos="545844" algn="r"/>
                </a:tabLst>
                <a:defRPr/>
              </a:pPr>
              <a:r>
                <a:rPr lang="de-DE" sz="1200"/>
                <a:t>	*	Footnote</a:t>
              </a:r>
            </a:p>
          </p:txBody>
        </p:sp>
      </p:grp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8204200" y="6551613"/>
            <a:ext cx="9191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41" tIns="44772" rIns="89541" bIns="44772"/>
          <a:lstStyle/>
          <a:p>
            <a:pPr algn="r" defTabSz="894931" eaLnBrk="0" hangingPunct="0">
              <a:spcAft>
                <a:spcPts val="200"/>
              </a:spcAft>
              <a:defRPr/>
            </a:pPr>
            <a:r>
              <a:rPr lang="de-DE" sz="1000" dirty="0"/>
              <a:t>Seite </a:t>
            </a:r>
            <a:fld id="{062FD71A-9D23-4314-88C9-28E912C2D689}" type="slidenum">
              <a:rPr lang="de-DE" sz="1000"/>
              <a:pPr algn="r" defTabSz="894931" eaLnBrk="0" hangingPunct="0">
                <a:spcAft>
                  <a:spcPts val="200"/>
                </a:spcAft>
                <a:defRPr/>
              </a:pPr>
              <a:t>‹N›</a:t>
            </a:fld>
            <a:endParaRPr lang="de-DE" sz="1000" dirty="0"/>
          </a:p>
        </p:txBody>
      </p:sp>
      <p:pic>
        <p:nvPicPr>
          <p:cNvPr id="10245" name="Grafik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9700" y="144463"/>
            <a:ext cx="90408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4975" y="6581775"/>
            <a:ext cx="15144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63" name="Line 39"/>
          <p:cNvSpPr>
            <a:spLocks noChangeShapeType="1"/>
          </p:cNvSpPr>
          <p:nvPr/>
        </p:nvSpPr>
        <p:spPr bwMode="auto">
          <a:xfrm>
            <a:off x="144463" y="6508750"/>
            <a:ext cx="9036050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0" r:id="rId2"/>
    <p:sldLayoutId id="2147483769" r:id="rId3"/>
    <p:sldLayoutId id="2147483768" r:id="rId4"/>
    <p:sldLayoutId id="2147483767" r:id="rId5"/>
    <p:sldLayoutId id="2147483766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6985" algn="l" defTabSz="91714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3971" algn="l" defTabSz="91714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0957" algn="l" defTabSz="91714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7944" algn="l" defTabSz="91714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5988" rtl="0" eaLnBrk="0" fontAlgn="base" hangingPunct="0">
        <a:spcBef>
          <a:spcPct val="0"/>
        </a:spcBef>
        <a:spcAft>
          <a:spcPts val="400"/>
        </a:spcAft>
        <a:buClr>
          <a:srgbClr val="E2001A"/>
        </a:buClr>
        <a:buSzPct val="80000"/>
        <a:buFont typeface="Arial" charset="0"/>
        <a:buChar char="▬"/>
        <a:defRPr sz="20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4688" indent="-150813" algn="l" defTabSz="915988" rtl="0" eaLnBrk="0" fontAlgn="base" hangingPunct="0">
        <a:spcBef>
          <a:spcPts val="400"/>
        </a:spcBef>
        <a:spcAft>
          <a:spcPct val="0"/>
        </a:spcAft>
        <a:buClr>
          <a:srgbClr val="58595B"/>
        </a:buClr>
        <a:buFont typeface="Arial" charset="0"/>
        <a:buChar char="•"/>
        <a:defRPr sz="2000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89013" indent="-150813" algn="l" defTabSz="915988" rtl="0" eaLnBrk="0" fontAlgn="base" hangingPunct="0">
        <a:spcBef>
          <a:spcPts val="350"/>
        </a:spcBef>
        <a:spcAft>
          <a:spcPct val="0"/>
        </a:spcAft>
        <a:buClr>
          <a:srgbClr val="58595B"/>
        </a:buClr>
        <a:buFont typeface="Arial" charset="0"/>
        <a:buChar char="•"/>
        <a:defRPr sz="1400">
          <a:solidFill>
            <a:srgbClr val="58595B"/>
          </a:solidFill>
          <a:latin typeface="+mn-lt"/>
          <a:cs typeface="Arial" charset="0"/>
        </a:defRPr>
      </a:lvl3pPr>
      <a:lvl4pPr marL="1604963" indent="-228600" algn="l" defTabSz="915988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63750" indent="-233363" algn="l" defTabSz="9159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charset="0"/>
        </a:defRPr>
      </a:lvl5pPr>
      <a:lvl6pPr marL="2521356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8341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5327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2312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1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7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28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99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rr_picBox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00" y="0"/>
            <a:ext cx="80200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45" name="Rectangle 29"/>
          <p:cNvSpPr>
            <a:spLocks noChangeArrowheads="1"/>
          </p:cNvSpPr>
          <p:nvPr/>
        </p:nvSpPr>
        <p:spPr bwMode="auto">
          <a:xfrm>
            <a:off x="0" y="5986463"/>
            <a:ext cx="9180513" cy="276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/>
          </a:p>
        </p:txBody>
      </p:sp>
      <p:grpSp>
        <p:nvGrpSpPr>
          <p:cNvPr id="17412" name="McK Slide Elements"/>
          <p:cNvGrpSpPr>
            <a:grpSpLocks/>
          </p:cNvGrpSpPr>
          <p:nvPr/>
        </p:nvGrpSpPr>
        <p:grpSpPr bwMode="auto">
          <a:xfrm>
            <a:off x="538163" y="1149350"/>
            <a:ext cx="8478837" cy="5711825"/>
            <a:chOff x="331" y="706"/>
            <a:chExt cx="5213" cy="3511"/>
          </a:xfrm>
        </p:grpSpPr>
        <p:sp>
          <p:nvSpPr>
            <p:cNvPr id="23962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687" indent="-588687" defTabSz="917145">
                <a:tabLst>
                  <a:tab pos="545844" algn="r"/>
                </a:tabLst>
                <a:defRPr/>
              </a:pPr>
              <a:r>
                <a:rPr lang="de-DE" sz="1200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23962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4600">
                <a:defRPr/>
              </a:pPr>
              <a:r>
                <a:rPr lang="de-DE" sz="1600"/>
                <a:t>Unit of measure</a:t>
              </a:r>
            </a:p>
          </p:txBody>
        </p:sp>
        <p:grpSp>
          <p:nvGrpSpPr>
            <p:cNvPr id="17420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239626" name="Rectangle 10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/>
              </a:p>
            </p:txBody>
          </p:sp>
          <p:sp>
            <p:nvSpPr>
              <p:cNvPr id="239627" name="Rectangle 11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/>
              </a:p>
            </p:txBody>
          </p:sp>
          <p:sp>
            <p:nvSpPr>
              <p:cNvPr id="239628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/>
                  <a:t>Legend</a:t>
                </a:r>
              </a:p>
            </p:txBody>
          </p:sp>
          <p:sp>
            <p:nvSpPr>
              <p:cNvPr id="239629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/>
                  <a:t>Legend</a:t>
                </a:r>
              </a:p>
            </p:txBody>
          </p:sp>
          <p:sp>
            <p:nvSpPr>
              <p:cNvPr id="239630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/>
                  <a:t>Legend</a:t>
                </a:r>
              </a:p>
            </p:txBody>
          </p:sp>
          <p:sp>
            <p:nvSpPr>
              <p:cNvPr id="239631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/>
              </a:p>
            </p:txBody>
          </p:sp>
          <p:sp>
            <p:nvSpPr>
              <p:cNvPr id="239632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656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/>
                  <a:t>Legend</a:t>
                </a:r>
              </a:p>
            </p:txBody>
          </p:sp>
          <p:sp>
            <p:nvSpPr>
              <p:cNvPr id="239633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/>
              </a:p>
            </p:txBody>
          </p:sp>
        </p:grpSp>
        <p:sp>
          <p:nvSpPr>
            <p:cNvPr id="23963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687" indent="-588687" defTabSz="917145">
                <a:tabLst>
                  <a:tab pos="545844" algn="r"/>
                </a:tabLst>
                <a:defRPr/>
              </a:pPr>
              <a:r>
                <a:rPr lang="de-DE" sz="1200"/>
                <a:t>	*	Footnote</a:t>
              </a:r>
            </a:p>
          </p:txBody>
        </p:sp>
      </p:grpSp>
      <p:sp>
        <p:nvSpPr>
          <p:cNvPr id="23" name="Rechteck 22"/>
          <p:cNvSpPr/>
          <p:nvPr/>
        </p:nvSpPr>
        <p:spPr bwMode="auto">
          <a:xfrm>
            <a:off x="0" y="0"/>
            <a:ext cx="144463" cy="2778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defTabSz="917145">
              <a:lnSpc>
                <a:spcPct val="90000"/>
              </a:lnSpc>
              <a:spcBef>
                <a:spcPct val="50000"/>
              </a:spcBef>
              <a:defRPr/>
            </a:pPr>
            <a:endParaRPr lang="de-DE" kern="0">
              <a:solidFill>
                <a:srgbClr val="000000"/>
              </a:solidFill>
            </a:endParaRPr>
          </a:p>
        </p:txBody>
      </p:sp>
      <p:pic>
        <p:nvPicPr>
          <p:cNvPr id="17414" name="Grafi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14446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0" y="-66675"/>
            <a:ext cx="9180513" cy="2778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/>
          </a:p>
        </p:txBody>
      </p:sp>
      <p:pic>
        <p:nvPicPr>
          <p:cNvPr id="17416" name="Grafik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175" y="5367338"/>
            <a:ext cx="90630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80513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455613" indent="-455613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5613" indent="-455613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5613" indent="-455613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5613" indent="-455613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5613" indent="-455613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3971" indent="-456985" algn="l" defTabSz="91714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0957" indent="-456985" algn="l" defTabSz="91714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7944" indent="-456985" algn="l" defTabSz="91714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4928" indent="-456985" algn="l" defTabSz="91714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59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4688" indent="-150813" algn="l" defTabSz="915988" rtl="0" eaLnBrk="0" fontAlgn="base" hangingPunct="0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89013" indent="-150813" algn="l" defTabSz="915988" rtl="0" eaLnBrk="0" fontAlgn="base" hangingPunct="0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4963" indent="-228600" algn="l" defTabSz="9159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3750" indent="-233363" algn="l" defTabSz="9159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1356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8341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5327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2312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1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7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28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99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45" name="Rectangle 29"/>
          <p:cNvSpPr>
            <a:spLocks noChangeArrowheads="1"/>
          </p:cNvSpPr>
          <p:nvPr/>
        </p:nvSpPr>
        <p:spPr bwMode="auto">
          <a:xfrm>
            <a:off x="0" y="5160963"/>
            <a:ext cx="9180513" cy="2778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/>
          </a:p>
        </p:txBody>
      </p:sp>
      <p:grpSp>
        <p:nvGrpSpPr>
          <p:cNvPr id="19459" name="McK Slide Elements"/>
          <p:cNvGrpSpPr>
            <a:grpSpLocks/>
          </p:cNvGrpSpPr>
          <p:nvPr/>
        </p:nvGrpSpPr>
        <p:grpSpPr bwMode="auto">
          <a:xfrm>
            <a:off x="538163" y="1149350"/>
            <a:ext cx="8478837" cy="5711825"/>
            <a:chOff x="331" y="706"/>
            <a:chExt cx="5213" cy="3511"/>
          </a:xfrm>
        </p:grpSpPr>
        <p:sp>
          <p:nvSpPr>
            <p:cNvPr id="23962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687" indent="-588687" defTabSz="917145">
                <a:tabLst>
                  <a:tab pos="545844" algn="r"/>
                </a:tabLst>
                <a:defRPr/>
              </a:pPr>
              <a:r>
                <a:rPr lang="de-DE" sz="1200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23962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4600">
                <a:defRPr/>
              </a:pPr>
              <a:r>
                <a:rPr lang="de-DE" sz="1600"/>
                <a:t>Unit of measure</a:t>
              </a:r>
            </a:p>
          </p:txBody>
        </p:sp>
        <p:grpSp>
          <p:nvGrpSpPr>
            <p:cNvPr id="19463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239626" name="Rectangle 10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/>
              </a:p>
            </p:txBody>
          </p:sp>
          <p:sp>
            <p:nvSpPr>
              <p:cNvPr id="239627" name="Rectangle 11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/>
              </a:p>
            </p:txBody>
          </p:sp>
          <p:sp>
            <p:nvSpPr>
              <p:cNvPr id="239628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/>
                  <a:t>Legend</a:t>
                </a:r>
              </a:p>
            </p:txBody>
          </p:sp>
          <p:sp>
            <p:nvSpPr>
              <p:cNvPr id="239629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/>
                  <a:t>Legend</a:t>
                </a:r>
              </a:p>
            </p:txBody>
          </p:sp>
          <p:sp>
            <p:nvSpPr>
              <p:cNvPr id="239630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/>
                  <a:t>Legend</a:t>
                </a:r>
              </a:p>
            </p:txBody>
          </p:sp>
          <p:sp>
            <p:nvSpPr>
              <p:cNvPr id="239631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/>
              </a:p>
            </p:txBody>
          </p:sp>
          <p:sp>
            <p:nvSpPr>
              <p:cNvPr id="239632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656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/>
                  <a:t>Legend</a:t>
                </a:r>
              </a:p>
            </p:txBody>
          </p:sp>
          <p:sp>
            <p:nvSpPr>
              <p:cNvPr id="239633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/>
              </a:p>
            </p:txBody>
          </p:sp>
        </p:grpSp>
        <p:sp>
          <p:nvSpPr>
            <p:cNvPr id="23963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687" indent="-588687" defTabSz="917145">
                <a:tabLst>
                  <a:tab pos="545844" algn="r"/>
                </a:tabLst>
                <a:defRPr/>
              </a:pPr>
              <a:r>
                <a:rPr lang="de-DE" sz="1200"/>
                <a:t>	*	Footnote</a:t>
              </a:r>
            </a:p>
          </p:txBody>
        </p:sp>
      </p:grpSp>
      <p:pic>
        <p:nvPicPr>
          <p:cNvPr id="19460" name="Grafi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4463"/>
            <a:ext cx="9063037" cy="67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455613" indent="-455613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5613" indent="-455613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5613" indent="-455613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5613" indent="-455613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5613" indent="-455613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3971" indent="-456985" algn="l" defTabSz="91714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0957" indent="-456985" algn="l" defTabSz="91714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7944" indent="-456985" algn="l" defTabSz="91714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4928" indent="-456985" algn="l" defTabSz="91714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59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4688" indent="-150813" algn="l" defTabSz="915988" rtl="0" eaLnBrk="0" fontAlgn="base" hangingPunct="0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89013" indent="-150813" algn="l" defTabSz="915988" rtl="0" eaLnBrk="0" fontAlgn="base" hangingPunct="0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4963" indent="-228600" algn="l" defTabSz="9159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3750" indent="-233363" algn="l" defTabSz="9159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1356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8341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5327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2312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1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7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28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99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8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5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94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421" indent="-2284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406" indent="-2284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393" indent="-2284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379" indent="-2284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1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7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28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99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45" name="Rectangle 29"/>
          <p:cNvSpPr>
            <a:spLocks noChangeArrowheads="1"/>
          </p:cNvSpPr>
          <p:nvPr/>
        </p:nvSpPr>
        <p:spPr bwMode="auto">
          <a:xfrm>
            <a:off x="0" y="5986463"/>
            <a:ext cx="9180513" cy="276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23555" name="McK Slide Elements"/>
          <p:cNvGrpSpPr>
            <a:grpSpLocks/>
          </p:cNvGrpSpPr>
          <p:nvPr/>
        </p:nvGrpSpPr>
        <p:grpSpPr bwMode="auto">
          <a:xfrm>
            <a:off x="538163" y="1149350"/>
            <a:ext cx="8478837" cy="5711825"/>
            <a:chOff x="331" y="706"/>
            <a:chExt cx="5213" cy="3511"/>
          </a:xfrm>
        </p:grpSpPr>
        <p:sp>
          <p:nvSpPr>
            <p:cNvPr id="23962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687" indent="-588687" defTabSz="917145">
                <a:tabLst>
                  <a:tab pos="545844" algn="r"/>
                </a:tabLst>
                <a:defRPr/>
              </a:pPr>
              <a:r>
                <a:rPr lang="de-DE" sz="1200">
                  <a:solidFill>
                    <a:srgbClr val="FFFFFF"/>
                  </a:solidFill>
                </a:rPr>
                <a:t>	Quelle:	Projektgruppe 5.1, LAA Sachsen IIc</a:t>
              </a:r>
            </a:p>
          </p:txBody>
        </p:sp>
        <p:sp>
          <p:nvSpPr>
            <p:cNvPr id="23962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4600">
                <a:defRPr/>
              </a:pPr>
              <a:r>
                <a:rPr lang="de-DE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grpSp>
          <p:nvGrpSpPr>
            <p:cNvPr id="23562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239626" name="Rectangle 10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27" name="Rectangle 11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28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239629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239630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239631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32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656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239633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963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687" indent="-588687" defTabSz="917145">
                <a:tabLst>
                  <a:tab pos="545844" algn="r"/>
                </a:tabLst>
                <a:defRPr/>
              </a:pPr>
              <a:r>
                <a:rPr lang="de-DE" sz="1200">
                  <a:solidFill>
                    <a:srgbClr val="000000"/>
                  </a:solidFill>
                </a:rPr>
                <a:t>	*	Footnote</a:t>
              </a:r>
            </a:p>
          </p:txBody>
        </p:sp>
      </p:grpSp>
      <p:pic>
        <p:nvPicPr>
          <p:cNvPr id="23556" name="Grafi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" y="5367338"/>
            <a:ext cx="90630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hteck 22"/>
          <p:cNvSpPr/>
          <p:nvPr/>
        </p:nvSpPr>
        <p:spPr bwMode="auto">
          <a:xfrm>
            <a:off x="0" y="0"/>
            <a:ext cx="144463" cy="2778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defTabSz="917145">
              <a:lnSpc>
                <a:spcPct val="90000"/>
              </a:lnSpc>
              <a:spcBef>
                <a:spcPct val="50000"/>
              </a:spcBef>
              <a:defRPr/>
            </a:pPr>
            <a:endParaRPr lang="de-DE" kern="0">
              <a:solidFill>
                <a:srgbClr val="000000"/>
              </a:solidFill>
            </a:endParaRPr>
          </a:p>
        </p:txBody>
      </p:sp>
      <p:pic>
        <p:nvPicPr>
          <p:cNvPr id="23558" name="Grafi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14446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0" y="-66675"/>
            <a:ext cx="9180513" cy="2778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455613" indent="-455613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5613" indent="-455613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5613" indent="-455613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5613" indent="-455613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5613" indent="-455613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3971" indent="-456985" algn="l" defTabSz="91714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0957" indent="-456985" algn="l" defTabSz="91714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7944" indent="-456985" algn="l" defTabSz="91714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4928" indent="-456985" algn="l" defTabSz="91714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59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4688" indent="-150813" algn="l" defTabSz="915988" rtl="0" eaLnBrk="0" fontAlgn="base" hangingPunct="0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89013" indent="-150813" algn="l" defTabSz="915988" rtl="0" eaLnBrk="0" fontAlgn="base" hangingPunct="0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4963" indent="-228600" algn="l" defTabSz="9159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3750" indent="-233363" algn="l" defTabSz="9159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1356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8341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5327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2312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1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7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28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99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45" name="Rectangle 29"/>
          <p:cNvSpPr>
            <a:spLocks noChangeArrowheads="1"/>
          </p:cNvSpPr>
          <p:nvPr/>
        </p:nvSpPr>
        <p:spPr bwMode="auto">
          <a:xfrm>
            <a:off x="0" y="5986463"/>
            <a:ext cx="9180513" cy="276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25603" name="McK Slide Elements"/>
          <p:cNvGrpSpPr>
            <a:grpSpLocks/>
          </p:cNvGrpSpPr>
          <p:nvPr/>
        </p:nvGrpSpPr>
        <p:grpSpPr bwMode="auto">
          <a:xfrm>
            <a:off x="538163" y="1149350"/>
            <a:ext cx="8478837" cy="5711825"/>
            <a:chOff x="331" y="706"/>
            <a:chExt cx="5213" cy="3511"/>
          </a:xfrm>
        </p:grpSpPr>
        <p:sp>
          <p:nvSpPr>
            <p:cNvPr id="23962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687" indent="-588687" defTabSz="917145">
                <a:tabLst>
                  <a:tab pos="545844" algn="r"/>
                </a:tabLst>
                <a:defRPr/>
              </a:pPr>
              <a:r>
                <a:rPr lang="de-DE" sz="1200">
                  <a:solidFill>
                    <a:srgbClr val="FFFFFF"/>
                  </a:solidFill>
                </a:rPr>
                <a:t>	Quelle:	Projektgruppe 5.1, LAA Sachsen IIc</a:t>
              </a:r>
            </a:p>
          </p:txBody>
        </p:sp>
        <p:sp>
          <p:nvSpPr>
            <p:cNvPr id="23962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4600">
                <a:defRPr/>
              </a:pPr>
              <a:r>
                <a:rPr lang="de-DE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grpSp>
          <p:nvGrpSpPr>
            <p:cNvPr id="25611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239626" name="Rectangle 10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27" name="Rectangle 11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28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239629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239630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239631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32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656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239633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963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8687" indent="-588687" defTabSz="917145">
                <a:tabLst>
                  <a:tab pos="545844" algn="r"/>
                </a:tabLst>
                <a:defRPr/>
              </a:pPr>
              <a:r>
                <a:rPr lang="de-DE" sz="1200">
                  <a:solidFill>
                    <a:srgbClr val="000000"/>
                  </a:solidFill>
                </a:rPr>
                <a:t>	*	Footnote</a:t>
              </a:r>
            </a:p>
          </p:txBody>
        </p:sp>
      </p:grpSp>
      <p:sp>
        <p:nvSpPr>
          <p:cNvPr id="23" name="Rechteck 22"/>
          <p:cNvSpPr/>
          <p:nvPr/>
        </p:nvSpPr>
        <p:spPr bwMode="auto">
          <a:xfrm>
            <a:off x="0" y="0"/>
            <a:ext cx="144463" cy="2778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defTabSz="917145">
              <a:lnSpc>
                <a:spcPct val="90000"/>
              </a:lnSpc>
              <a:spcBef>
                <a:spcPct val="50000"/>
              </a:spcBef>
              <a:defRPr/>
            </a:pPr>
            <a:endParaRPr lang="de-DE" kern="0">
              <a:solidFill>
                <a:srgbClr val="000000"/>
              </a:solidFill>
            </a:endParaRPr>
          </a:p>
        </p:txBody>
      </p:sp>
      <p:pic>
        <p:nvPicPr>
          <p:cNvPr id="25605" name="Grafi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446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0" y="-66675"/>
            <a:ext cx="9180513" cy="2778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25607" name="Grafik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175" y="5367338"/>
            <a:ext cx="90630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80513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455613" indent="-455613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marL="455613" indent="-455613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2pPr>
      <a:lvl3pPr marL="455613" indent="-455613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3pPr>
      <a:lvl4pPr marL="455613" indent="-455613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4pPr>
      <a:lvl5pPr marL="455613" indent="-455613" algn="l" defTabSz="91598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5pPr>
      <a:lvl6pPr marL="913971" indent="-456985" algn="l" defTabSz="91714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6pPr>
      <a:lvl7pPr marL="1370957" indent="-456985" algn="l" defTabSz="91714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7pPr>
      <a:lvl8pPr marL="1827944" indent="-456985" algn="l" defTabSz="91714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8pPr>
      <a:lvl9pPr marL="2284928" indent="-456985" algn="l" defTabSz="917145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2400" b="1">
          <a:solidFill>
            <a:schemeClr val="tx2"/>
          </a:solidFill>
          <a:latin typeface="Arial" charset="0"/>
        </a:defRPr>
      </a:lvl9pPr>
    </p:titleStyle>
    <p:bodyStyle>
      <a:lvl1pPr algn="l" defTabSz="9159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8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4688" indent="-150813" algn="l" defTabSz="915988" rtl="0" eaLnBrk="0" fontAlgn="base" hangingPunct="0">
        <a:spcBef>
          <a:spcPct val="20000"/>
        </a:spcBef>
        <a:spcAft>
          <a:spcPct val="0"/>
        </a:spcAft>
        <a:buClr>
          <a:srgbClr val="B8BEC0"/>
        </a:buClr>
        <a:buSzPct val="110000"/>
        <a:defRPr sz="1700">
          <a:solidFill>
            <a:schemeClr val="tx1"/>
          </a:solidFill>
          <a:latin typeface="+mn-lt"/>
        </a:defRPr>
      </a:lvl2pPr>
      <a:lvl3pPr marL="989013" indent="-150813" algn="l" defTabSz="915988" rtl="0" eaLnBrk="0" fontAlgn="base" hangingPunct="0">
        <a:spcBef>
          <a:spcPct val="20000"/>
        </a:spcBef>
        <a:spcAft>
          <a:spcPct val="0"/>
        </a:spcAft>
        <a:buClr>
          <a:srgbClr val="B0B8BA"/>
        </a:buClr>
        <a:buChar char="•"/>
        <a:defRPr sz="1400">
          <a:solidFill>
            <a:schemeClr val="tx1"/>
          </a:solidFill>
          <a:latin typeface="+mn-lt"/>
        </a:defRPr>
      </a:lvl3pPr>
      <a:lvl4pPr marL="1604963" indent="-228600" algn="l" defTabSz="9159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3750" indent="-233363" algn="l" defTabSz="9159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1356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8341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5327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2312" indent="-234839" algn="l" defTabSz="91714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1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7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28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99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5" algn="l" defTabSz="9139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beitsagentur.de/web/content/DE/BuergerinnenUndBuerger/Detail/index.htm?dfContentId=L6019022DSTBAI55498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europass.cedefop.europa.eu/cvonline/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2.jpe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jpeg"/><Relationship Id="rId10" Type="http://schemas.openxmlformats.org/officeDocument/2006/relationships/image" Target="../media/image26.emf"/><Relationship Id="rId4" Type="http://schemas.openxmlformats.org/officeDocument/2006/relationships/image" Target="../media/image14.png"/><Relationship Id="rId9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rfirsteuresjob.eu/en/home" TargetMode="External"/><Relationship Id="rId5" Type="http://schemas.openxmlformats.org/officeDocument/2006/relationships/hyperlink" Target="http://projekttraegerundunternehmen.thejobofmylife.de/de/fuer-projekttraeger.html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5" y="857250"/>
            <a:ext cx="7631113" cy="1020763"/>
          </a:xfrm>
        </p:spPr>
        <p:txBody>
          <a:bodyPr/>
          <a:lstStyle/>
          <a:p>
            <a:pPr defTabSz="917145" eaLnBrk="1" hangingPunct="1">
              <a:defRPr/>
            </a:pPr>
            <a:r>
              <a:rPr smtClean="0"/>
              <a:t>Working </a:t>
            </a:r>
            <a:r>
              <a:rPr err="1" smtClean="0"/>
              <a:t>and</a:t>
            </a:r>
            <a:r>
              <a:rPr smtClean="0"/>
              <a:t> Living in Germany</a:t>
            </a:r>
            <a:br>
              <a:rPr smtClean="0"/>
            </a:br>
            <a:endParaRPr/>
          </a:p>
        </p:txBody>
      </p:sp>
      <p:sp>
        <p:nvSpPr>
          <p:cNvPr id="44034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720725" y="468313"/>
            <a:ext cx="6838950" cy="23018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smtClean="0">
                <a:latin typeface="Arial" charset="0"/>
                <a:cs typeface="Arial" charset="0"/>
              </a:rPr>
              <a:t>International and Specialized Placement Services (ZAV)</a:t>
            </a:r>
          </a:p>
          <a:p>
            <a:pPr marL="342900" indent="-342900" eaLnBrk="1" hangingPunct="1"/>
            <a:endParaRPr smtClean="0">
              <a:latin typeface="Arial" charset="0"/>
              <a:cs typeface="Arial" charset="0"/>
            </a:endParaRPr>
          </a:p>
        </p:txBody>
      </p:sp>
      <p:pic>
        <p:nvPicPr>
          <p:cNvPr id="44035" name="Grafi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9888" y="6075363"/>
            <a:ext cx="609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feld 3"/>
          <p:cNvSpPr txBox="1">
            <a:spLocks noChangeArrowheads="1"/>
          </p:cNvSpPr>
          <p:nvPr/>
        </p:nvSpPr>
        <p:spPr bwMode="auto">
          <a:xfrm>
            <a:off x="647700" y="1447800"/>
            <a:ext cx="5543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dirty="0">
                <a:solidFill>
                  <a:schemeClr val="bg1"/>
                </a:solidFill>
              </a:rPr>
              <a:t>Verena Lucía </a:t>
            </a:r>
            <a:r>
              <a:rPr lang="de-DE" dirty="0" smtClean="0">
                <a:solidFill>
                  <a:schemeClr val="bg1"/>
                </a:solidFill>
              </a:rPr>
              <a:t>Landes, 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Turin, April 2016</a:t>
            </a:r>
          </a:p>
        </p:txBody>
      </p:sp>
      <p:grpSp>
        <p:nvGrpSpPr>
          <p:cNvPr id="44037" name="Gruppieren 6"/>
          <p:cNvGrpSpPr>
            <a:grpSpLocks/>
          </p:cNvGrpSpPr>
          <p:nvPr/>
        </p:nvGrpSpPr>
        <p:grpSpPr bwMode="auto">
          <a:xfrm>
            <a:off x="133350" y="2139950"/>
            <a:ext cx="9047163" cy="4300538"/>
            <a:chOff x="2" y="-464"/>
            <a:chExt cx="9180512" cy="4711900"/>
          </a:xfrm>
        </p:grpSpPr>
        <p:sp>
          <p:nvSpPr>
            <p:cNvPr id="8" name="Rectangle 19"/>
            <p:cNvSpPr txBox="1">
              <a:spLocks noChangeArrowheads="1"/>
            </p:cNvSpPr>
            <p:nvPr/>
          </p:nvSpPr>
          <p:spPr bwMode="auto">
            <a:xfrm>
              <a:off x="2" y="4340954"/>
              <a:ext cx="9180512" cy="370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>
              <a:spAutoFit/>
            </a:bodyPr>
            <a:lstStyle/>
            <a:p>
              <a:pPr algn="ctr" defTabSz="917339"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de-DE" sz="2400" b="1" kern="0" dirty="0">
                  <a:latin typeface="+mj-lt"/>
                  <a:ea typeface="+mj-ea"/>
                  <a:cs typeface="+mj-cs"/>
                </a:rPr>
                <a:t>Welcome </a:t>
              </a:r>
              <a:r>
                <a:rPr lang="de-DE" sz="2400" b="1" kern="0" dirty="0" err="1">
                  <a:latin typeface="+mj-lt"/>
                  <a:ea typeface="+mj-ea"/>
                  <a:cs typeface="+mj-cs"/>
                </a:rPr>
                <a:t>to</a:t>
              </a:r>
              <a:r>
                <a:rPr lang="de-DE" sz="2400" b="1" kern="0" dirty="0">
                  <a:latin typeface="+mj-lt"/>
                  <a:ea typeface="+mj-ea"/>
                  <a:cs typeface="+mj-cs"/>
                </a:rPr>
                <a:t> Germany!</a:t>
              </a:r>
            </a:p>
          </p:txBody>
        </p:sp>
        <p:pic>
          <p:nvPicPr>
            <p:cNvPr id="44039" name="Grafik 8" descr="deutschland_strohhalme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" y="-464"/>
              <a:ext cx="9180512" cy="4026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Grafik 11"/>
          <p:cNvPicPr>
            <a:picLocks noChangeAspect="1"/>
          </p:cNvPicPr>
          <p:nvPr/>
        </p:nvPicPr>
        <p:blipFill>
          <a:blip r:embed="rId3">
            <a:clrChange>
              <a:clrFrom>
                <a:srgbClr val="004D8C"/>
              </a:clrFrom>
              <a:clrTo>
                <a:srgbClr val="004D8C">
                  <a:alpha val="0"/>
                </a:srgbClr>
              </a:clrTo>
            </a:clrChange>
          </a:blip>
          <a:srcRect l="3754" t="4536" r="8914" b="17267"/>
          <a:stretch>
            <a:fillRect/>
          </a:stretch>
        </p:blipFill>
        <p:spPr bwMode="auto">
          <a:xfrm>
            <a:off x="596900" y="1181100"/>
            <a:ext cx="80168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itel 1"/>
          <p:cNvSpPr>
            <a:spLocks noGrp="1"/>
          </p:cNvSpPr>
          <p:nvPr>
            <p:ph type="title"/>
          </p:nvPr>
        </p:nvSpPr>
        <p:spPr bwMode="auto">
          <a:xfrm>
            <a:off x="720725" y="539750"/>
            <a:ext cx="7631113" cy="7207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altLang="de-DE" smtClean="0">
                <a:solidFill>
                  <a:schemeClr val="bg1"/>
                </a:solidFill>
                <a:latin typeface="Arial" charset="0"/>
                <a:cs typeface="Arial" charset="0"/>
              </a:rPr>
              <a:t>The German Social Insurance System</a:t>
            </a:r>
            <a:endParaRPr lang="en-IE" smtClean="0">
              <a:latin typeface="Arial" charset="0"/>
              <a:cs typeface="Arial" charset="0"/>
            </a:endParaRPr>
          </a:p>
        </p:txBody>
      </p:sp>
      <p:sp>
        <p:nvSpPr>
          <p:cNvPr id="66563" name="Fußzeilenplatzhalter 2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pPr defTabSz="915988"/>
            <a:r>
              <a:rPr lang="en-US"/>
              <a:t>Living and working in Germany  </a:t>
            </a:r>
            <a:endParaRPr lang="en-IE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-231775" y="3544888"/>
            <a:ext cx="4078288" cy="276225"/>
          </a:xfrm>
        </p:spPr>
        <p:txBody>
          <a:bodyPr/>
          <a:lstStyle/>
          <a:p>
            <a:pPr defTabSz="917145" eaLnBrk="1" hangingPunct="1">
              <a:buFontTx/>
              <a:buNone/>
              <a:defRPr/>
            </a:pPr>
            <a:r>
              <a:rPr lang="en-IE" sz="1800" b="0" dirty="0"/>
              <a:t>	</a:t>
            </a:r>
            <a:r>
              <a:rPr lang="en-IE" sz="1800" b="0" dirty="0" smtClean="0">
                <a:solidFill>
                  <a:schemeClr val="bg2">
                    <a:lumMod val="75000"/>
                  </a:schemeClr>
                </a:solidFill>
              </a:rPr>
              <a:t>3 % </a:t>
            </a:r>
            <a:r>
              <a:rPr lang="en-IE" sz="1800" b="0" dirty="0">
                <a:solidFill>
                  <a:schemeClr val="bg2">
                    <a:lumMod val="75000"/>
                  </a:schemeClr>
                </a:solidFill>
              </a:rPr>
              <a:t>U</a:t>
            </a:r>
            <a:r>
              <a:rPr lang="en-IE" sz="1800" b="0" dirty="0" smtClean="0">
                <a:solidFill>
                  <a:schemeClr val="bg2">
                    <a:lumMod val="75000"/>
                  </a:schemeClr>
                </a:solidFill>
              </a:rPr>
              <a:t>nemployment </a:t>
            </a:r>
            <a:r>
              <a:rPr lang="en-IE" sz="1800" b="0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IE" sz="1800" b="0" dirty="0" smtClean="0">
                <a:solidFill>
                  <a:schemeClr val="bg2">
                    <a:lumMod val="75000"/>
                  </a:schemeClr>
                </a:solidFill>
              </a:rPr>
              <a:t>nsurance</a:t>
            </a:r>
            <a:endParaRPr lang="en-IE" sz="18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6632575" y="2727325"/>
            <a:ext cx="3305175" cy="554038"/>
          </a:xfrm>
        </p:spPr>
        <p:txBody>
          <a:bodyPr/>
          <a:lstStyle/>
          <a:p>
            <a:pPr defTabSz="917145" eaLnBrk="1" hangingPunct="1">
              <a:buFontTx/>
              <a:buNone/>
              <a:defRPr/>
            </a:pPr>
            <a:r>
              <a:rPr lang="en-IE" sz="1800" b="0" dirty="0"/>
              <a:t>	</a:t>
            </a:r>
            <a:r>
              <a:rPr lang="en-IE" sz="1800" b="0" dirty="0" smtClean="0">
                <a:solidFill>
                  <a:schemeClr val="bg2">
                    <a:lumMod val="75000"/>
                  </a:schemeClr>
                </a:solidFill>
              </a:rPr>
              <a:t>2.35 % </a:t>
            </a:r>
            <a:r>
              <a:rPr lang="en-IE" sz="1800" b="0" dirty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en-IE" sz="1800" b="0" dirty="0" smtClean="0">
                <a:solidFill>
                  <a:schemeClr val="bg2">
                    <a:lumMod val="75000"/>
                  </a:schemeClr>
                </a:solidFill>
              </a:rPr>
              <a:t>ong-term           Care </a:t>
            </a:r>
            <a:r>
              <a:rPr lang="en-IE" sz="1800" b="0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IE" sz="1800" b="0" dirty="0" smtClean="0">
                <a:solidFill>
                  <a:schemeClr val="bg2">
                    <a:lumMod val="75000"/>
                  </a:schemeClr>
                </a:solidFill>
              </a:rPr>
              <a:t>nsurance</a:t>
            </a:r>
            <a:endParaRPr lang="en-IE" sz="18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6046788" y="5614988"/>
            <a:ext cx="4078287" cy="307975"/>
          </a:xfrm>
        </p:spPr>
        <p:txBody>
          <a:bodyPr/>
          <a:lstStyle/>
          <a:p>
            <a:pPr defTabSz="917145" eaLnBrk="1" hangingPunct="1">
              <a:buFontTx/>
              <a:buNone/>
              <a:defRPr/>
            </a:pPr>
            <a:r>
              <a:rPr lang="en-IE" b="0" dirty="0" smtClean="0">
                <a:solidFill>
                  <a:srgbClr val="FF011F"/>
                </a:solidFill>
              </a:rPr>
              <a:t>	</a:t>
            </a:r>
            <a:r>
              <a:rPr lang="en-IE" sz="1800" b="0" dirty="0" smtClean="0">
                <a:solidFill>
                  <a:schemeClr val="bg2">
                    <a:lumMod val="75000"/>
                  </a:schemeClr>
                </a:solidFill>
              </a:rPr>
              <a:t>14.6 % </a:t>
            </a:r>
            <a:r>
              <a:rPr lang="en-IE" sz="1800" b="0" dirty="0">
                <a:solidFill>
                  <a:schemeClr val="bg2">
                    <a:lumMod val="75000"/>
                  </a:schemeClr>
                </a:solidFill>
              </a:rPr>
              <a:t>H</a:t>
            </a:r>
            <a:r>
              <a:rPr lang="en-IE" sz="1800" b="0" dirty="0" smtClean="0">
                <a:solidFill>
                  <a:schemeClr val="bg2">
                    <a:lumMod val="75000"/>
                  </a:schemeClr>
                </a:solidFill>
              </a:rPr>
              <a:t>ealth </a:t>
            </a:r>
            <a:r>
              <a:rPr lang="en-IE" sz="1800" b="0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IE" sz="1800" b="0" dirty="0" smtClean="0">
                <a:solidFill>
                  <a:schemeClr val="bg2">
                    <a:lumMod val="75000"/>
                  </a:schemeClr>
                </a:solidFill>
              </a:rPr>
              <a:t>nsurance</a:t>
            </a:r>
            <a:endParaRPr lang="en-IE" sz="18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958850" y="6072188"/>
            <a:ext cx="4078288" cy="277812"/>
          </a:xfrm>
        </p:spPr>
        <p:txBody>
          <a:bodyPr/>
          <a:lstStyle/>
          <a:p>
            <a:pPr defTabSz="917145" eaLnBrk="1" hangingPunct="1">
              <a:buFontTx/>
              <a:buNone/>
              <a:defRPr/>
            </a:pPr>
            <a:r>
              <a:rPr lang="en-IE" sz="1800" b="0" dirty="0"/>
              <a:t>	</a:t>
            </a:r>
            <a:r>
              <a:rPr lang="en-IE" sz="1800" b="0" dirty="0" smtClean="0">
                <a:solidFill>
                  <a:schemeClr val="bg2">
                    <a:lumMod val="75000"/>
                  </a:schemeClr>
                </a:solidFill>
              </a:rPr>
              <a:t>18.7 % </a:t>
            </a:r>
            <a:r>
              <a:rPr lang="en-IE" sz="1800" b="0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n-IE" sz="1800" b="0" dirty="0" smtClean="0">
                <a:solidFill>
                  <a:schemeClr val="bg2">
                    <a:lumMod val="75000"/>
                  </a:schemeClr>
                </a:solidFill>
              </a:rPr>
              <a:t>ension </a:t>
            </a:r>
            <a:r>
              <a:rPr lang="en-IE" sz="1800" b="0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IE" sz="1800" b="0" dirty="0" smtClean="0">
                <a:solidFill>
                  <a:schemeClr val="bg2">
                    <a:lumMod val="75000"/>
                  </a:schemeClr>
                </a:solidFill>
              </a:rPr>
              <a:t>nsurance</a:t>
            </a:r>
            <a:endParaRPr lang="en-IE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940175" y="1644650"/>
            <a:ext cx="5411788" cy="307975"/>
          </a:xfrm>
        </p:spPr>
        <p:txBody>
          <a:bodyPr/>
          <a:lstStyle/>
          <a:p>
            <a:pPr defTabSz="917145" eaLnBrk="1" hangingPunct="1">
              <a:buFontTx/>
              <a:buNone/>
              <a:defRPr/>
            </a:pPr>
            <a:r>
              <a:rPr lang="en-IE" b="0" dirty="0" smtClean="0"/>
              <a:t>	</a:t>
            </a:r>
            <a:r>
              <a:rPr lang="en-IE" sz="1800" b="0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IE" sz="1800" b="0" dirty="0" smtClean="0">
                <a:solidFill>
                  <a:schemeClr val="bg2">
                    <a:lumMod val="75000"/>
                  </a:schemeClr>
                </a:solidFill>
              </a:rPr>
              <a:t>ccident </a:t>
            </a:r>
            <a:r>
              <a:rPr lang="en-IE" sz="1800" b="0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IE" sz="1800" b="0" dirty="0" smtClean="0">
                <a:solidFill>
                  <a:schemeClr val="bg2">
                    <a:lumMod val="75000"/>
                  </a:schemeClr>
                </a:solidFill>
              </a:rPr>
              <a:t>nsurance </a:t>
            </a:r>
            <a:r>
              <a:rPr lang="en-IE" sz="1800" b="0" dirty="0">
                <a:solidFill>
                  <a:schemeClr val="bg2">
                    <a:lumMod val="75000"/>
                  </a:schemeClr>
                </a:solidFill>
              </a:rPr>
              <a:t>(employer contribution)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el 1"/>
          <p:cNvSpPr>
            <a:spLocks noGrp="1"/>
          </p:cNvSpPr>
          <p:nvPr>
            <p:ph type="title"/>
          </p:nvPr>
        </p:nvSpPr>
        <p:spPr bwMode="auto">
          <a:xfrm>
            <a:off x="720725" y="539750"/>
            <a:ext cx="7631113" cy="7207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altLang="de-DE" smtClean="0">
                <a:latin typeface="Arial" charset="0"/>
                <a:cs typeface="Arial" charset="0"/>
              </a:rPr>
              <a:t>Social Security Scheme and Taxation</a:t>
            </a:r>
            <a:endParaRPr lang="en-IE" smtClean="0">
              <a:latin typeface="Arial" charset="0"/>
              <a:cs typeface="Arial" charset="0"/>
            </a:endParaRPr>
          </a:p>
        </p:txBody>
      </p:sp>
      <p:sp>
        <p:nvSpPr>
          <p:cNvPr id="68610" name="Fußzeilenplatzhalter 2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pPr defTabSz="915988"/>
            <a:r>
              <a:rPr lang="en-US"/>
              <a:t>Living and working in Germany  </a:t>
            </a:r>
            <a:endParaRPr lang="en-IE"/>
          </a:p>
        </p:txBody>
      </p:sp>
      <p:pic>
        <p:nvPicPr>
          <p:cNvPr id="68611" name="Grafik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9888" y="6521450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41325" y="1787525"/>
            <a:ext cx="770096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344448" indent="-344448" algn="l" defTabSz="917469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198" indent="-152383" algn="l" defTabSz="917469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DADAD"/>
              </a:buClr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2pPr>
            <a:lvl3pPr marL="990487" indent="-152383" algn="l" defTabSz="917469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DADAD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6365" indent="-230161" algn="l" defTabSz="917469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65101" indent="-234923" algn="l" defTabSz="917469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22248" indent="-234923" algn="l" defTabSz="917469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9396" indent="-234923" algn="l" defTabSz="917469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36543" indent="-234923" algn="l" defTabSz="917469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93691" indent="-234923" algn="l" defTabSz="917469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286" indent="-344286" defTabSz="917040" eaLnBrk="1" hangingPunct="1">
              <a:buFontTx/>
              <a:buNone/>
              <a:defRPr/>
            </a:pPr>
            <a:r>
              <a:rPr lang="en-GB" sz="1600" b="1" kern="0" dirty="0">
                <a:solidFill>
                  <a:srgbClr val="000000"/>
                </a:solidFill>
              </a:rPr>
              <a:t>Social Security System:</a:t>
            </a:r>
            <a:r>
              <a:rPr lang="en-GB" kern="0" dirty="0">
                <a:solidFill>
                  <a:srgbClr val="000000"/>
                </a:solidFill>
              </a:rPr>
              <a:t>	                   </a:t>
            </a:r>
            <a:endParaRPr lang="en-GB" b="1" kern="0" dirty="0">
              <a:solidFill>
                <a:srgbClr val="000000"/>
              </a:solidFill>
            </a:endParaRPr>
          </a:p>
          <a:p>
            <a:pPr marL="344286" indent="-344286" defTabSz="917040" eaLnBrk="1" hangingPunct="1">
              <a:defRPr/>
            </a:pPr>
            <a:r>
              <a:rPr lang="en-GB" sz="1600" kern="0" dirty="0">
                <a:solidFill>
                  <a:schemeClr val="bg2">
                    <a:lumMod val="75000"/>
                  </a:schemeClr>
                </a:solidFill>
              </a:rPr>
              <a:t>Health Insurance				</a:t>
            </a:r>
            <a:r>
              <a:rPr lang="en-GB" sz="1600" kern="0" dirty="0" smtClean="0">
                <a:solidFill>
                  <a:schemeClr val="bg2">
                    <a:lumMod val="75000"/>
                  </a:schemeClr>
                </a:solidFill>
              </a:rPr>
              <a:t>14.60 </a:t>
            </a:r>
            <a:r>
              <a:rPr lang="en-GB" sz="1600" kern="0" dirty="0">
                <a:solidFill>
                  <a:schemeClr val="bg2">
                    <a:lumMod val="75000"/>
                  </a:schemeClr>
                </a:solidFill>
              </a:rPr>
              <a:t>%</a:t>
            </a:r>
          </a:p>
          <a:p>
            <a:pPr marL="344286" indent="-344286" defTabSz="917040" eaLnBrk="1" hangingPunct="1">
              <a:defRPr/>
            </a:pPr>
            <a:r>
              <a:rPr lang="en-GB" sz="1600" kern="0" dirty="0">
                <a:solidFill>
                  <a:schemeClr val="bg2">
                    <a:lumMod val="75000"/>
                  </a:schemeClr>
                </a:solidFill>
              </a:rPr>
              <a:t>Unemployment Insurance			  	</a:t>
            </a:r>
            <a:r>
              <a:rPr lang="en-GB" sz="1600" kern="0" dirty="0" smtClean="0">
                <a:solidFill>
                  <a:schemeClr val="bg2">
                    <a:lumMod val="75000"/>
                  </a:schemeClr>
                </a:solidFill>
              </a:rPr>
              <a:t>  3.00 </a:t>
            </a:r>
            <a:r>
              <a:rPr lang="en-GB" sz="1600" kern="0" dirty="0">
                <a:solidFill>
                  <a:schemeClr val="bg2">
                    <a:lumMod val="75000"/>
                  </a:schemeClr>
                </a:solidFill>
              </a:rPr>
              <a:t>% </a:t>
            </a:r>
          </a:p>
          <a:p>
            <a:pPr marL="344286" indent="-344286" defTabSz="917040" eaLnBrk="1" hangingPunct="1">
              <a:defRPr/>
            </a:pPr>
            <a:r>
              <a:rPr lang="en-GB" sz="1600" kern="0" dirty="0">
                <a:solidFill>
                  <a:schemeClr val="bg2">
                    <a:lumMod val="75000"/>
                  </a:schemeClr>
                </a:solidFill>
              </a:rPr>
              <a:t>Pension					</a:t>
            </a:r>
            <a:r>
              <a:rPr lang="en-GB" sz="1600" kern="0" dirty="0" smtClean="0">
                <a:solidFill>
                  <a:schemeClr val="bg2">
                    <a:lumMod val="75000"/>
                  </a:schemeClr>
                </a:solidFill>
              </a:rPr>
              <a:t>18.70 </a:t>
            </a:r>
            <a:r>
              <a:rPr lang="en-GB" sz="1600" kern="0" dirty="0">
                <a:solidFill>
                  <a:schemeClr val="bg2">
                    <a:lumMod val="75000"/>
                  </a:schemeClr>
                </a:solidFill>
              </a:rPr>
              <a:t>%</a:t>
            </a:r>
          </a:p>
          <a:p>
            <a:pPr marL="344286" indent="-344286" defTabSz="917040" eaLnBrk="1" hangingPunct="1">
              <a:defRPr/>
            </a:pPr>
            <a:r>
              <a:rPr lang="en-GB" sz="1600" kern="0" dirty="0">
                <a:solidFill>
                  <a:schemeClr val="bg2">
                    <a:lumMod val="75000"/>
                  </a:schemeClr>
                </a:solidFill>
              </a:rPr>
              <a:t>Long-Term Care Insurance			</a:t>
            </a:r>
            <a:r>
              <a:rPr lang="en-GB" sz="1600" kern="0" dirty="0" smtClean="0">
                <a:solidFill>
                  <a:schemeClr val="bg2">
                    <a:lumMod val="75000"/>
                  </a:schemeClr>
                </a:solidFill>
              </a:rPr>
              <a:t>  2.35 </a:t>
            </a:r>
            <a:r>
              <a:rPr lang="en-GB" sz="1600" kern="0" dirty="0">
                <a:solidFill>
                  <a:schemeClr val="bg2">
                    <a:lumMod val="75000"/>
                  </a:schemeClr>
                </a:solidFill>
              </a:rPr>
              <a:t>%</a:t>
            </a:r>
          </a:p>
          <a:p>
            <a:pPr marL="344286" indent="-344286" defTabSz="917040" eaLnBrk="1" hangingPunct="1">
              <a:defRPr/>
            </a:pPr>
            <a:r>
              <a:rPr lang="en-GB" sz="1600" kern="0" dirty="0">
                <a:solidFill>
                  <a:schemeClr val="bg2">
                    <a:lumMod val="75000"/>
                  </a:schemeClr>
                </a:solidFill>
              </a:rPr>
              <a:t>Work Accident Insurance			</a:t>
            </a:r>
            <a:r>
              <a:rPr lang="en-GB" sz="1600" kern="0" dirty="0" smtClean="0">
                <a:solidFill>
                  <a:schemeClr val="bg2">
                    <a:lumMod val="75000"/>
                  </a:schemeClr>
                </a:solidFill>
              </a:rPr>
              <a:t>  paid </a:t>
            </a:r>
            <a:r>
              <a:rPr lang="en-GB" sz="1600" kern="0" dirty="0">
                <a:solidFill>
                  <a:schemeClr val="bg2">
                    <a:lumMod val="75000"/>
                  </a:schemeClr>
                </a:solidFill>
              </a:rPr>
              <a:t>by employer</a:t>
            </a:r>
          </a:p>
          <a:p>
            <a:pPr marL="344286" lvl="1" indent="-344286" defTabSz="917040">
              <a:lnSpc>
                <a:spcPct val="90000"/>
              </a:lnSpc>
              <a:spcBef>
                <a:spcPct val="50000"/>
              </a:spcBef>
              <a:buClrTx/>
              <a:buSzPct val="80000"/>
              <a:buFont typeface="Wingdings" pitchFamily="2" charset="2"/>
              <a:buNone/>
              <a:defRPr/>
            </a:pPr>
            <a:endParaRPr lang="en-GB" sz="1400" b="1" kern="0" dirty="0">
              <a:solidFill>
                <a:srgbClr val="000000"/>
              </a:solidFill>
            </a:endParaRPr>
          </a:p>
          <a:p>
            <a:pPr marL="344286" lvl="1" indent="-344286" defTabSz="917040">
              <a:lnSpc>
                <a:spcPct val="90000"/>
              </a:lnSpc>
              <a:spcBef>
                <a:spcPct val="50000"/>
              </a:spcBef>
              <a:buClrTx/>
              <a:buSzPct val="80000"/>
              <a:buFont typeface="Wingdings" pitchFamily="2" charset="2"/>
              <a:buNone/>
              <a:defRPr/>
            </a:pPr>
            <a:r>
              <a:rPr lang="en-GB" sz="1600" b="1" kern="0" dirty="0">
                <a:solidFill>
                  <a:srgbClr val="000000"/>
                </a:solidFill>
              </a:rPr>
              <a:t>Taxation</a:t>
            </a:r>
          </a:p>
          <a:p>
            <a:pPr marL="344286" lvl="1" indent="-344286" defTabSz="917040">
              <a:lnSpc>
                <a:spcPct val="90000"/>
              </a:lnSpc>
              <a:spcBef>
                <a:spcPct val="50000"/>
              </a:spcBef>
              <a:buClrTx/>
              <a:buSzPct val="80000"/>
              <a:buFont typeface="Wingdings" pitchFamily="2" charset="2"/>
              <a:buBlip>
                <a:blip r:embed="rId4"/>
              </a:buBlip>
              <a:defRPr/>
            </a:pPr>
            <a:r>
              <a:rPr lang="en-GB" sz="1600" kern="0" dirty="0">
                <a:solidFill>
                  <a:schemeClr val="bg2">
                    <a:lumMod val="75000"/>
                  </a:schemeClr>
                </a:solidFill>
              </a:rPr>
              <a:t>Income </a:t>
            </a:r>
            <a:r>
              <a:rPr lang="en-GB" sz="1600" kern="0" dirty="0" smtClean="0">
                <a:solidFill>
                  <a:schemeClr val="bg2">
                    <a:lumMod val="75000"/>
                  </a:schemeClr>
                </a:solidFill>
              </a:rPr>
              <a:t>Tax </a:t>
            </a:r>
            <a:r>
              <a:rPr lang="en-GB" sz="1600" kern="0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 14 % - </a:t>
            </a:r>
            <a:r>
              <a:rPr lang="en-GB" sz="1600" kern="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45 </a:t>
            </a:r>
            <a:r>
              <a:rPr lang="en-GB" sz="1600" kern="0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% (Depending on income and marital status)</a:t>
            </a:r>
            <a:endParaRPr lang="en-GB" sz="1600" kern="0" dirty="0">
              <a:solidFill>
                <a:schemeClr val="bg2">
                  <a:lumMod val="75000"/>
                </a:schemeClr>
              </a:solidFill>
            </a:endParaRPr>
          </a:p>
          <a:p>
            <a:pPr marL="344286" indent="-344286" defTabSz="917040">
              <a:defRPr/>
            </a:pPr>
            <a:r>
              <a:rPr lang="en-GB" sz="1600" kern="0" dirty="0">
                <a:solidFill>
                  <a:schemeClr val="bg2">
                    <a:lumMod val="75000"/>
                  </a:schemeClr>
                </a:solidFill>
              </a:rPr>
              <a:t>Church </a:t>
            </a:r>
            <a:r>
              <a:rPr lang="en-GB" sz="1600" kern="0" dirty="0" smtClean="0">
                <a:solidFill>
                  <a:schemeClr val="bg2">
                    <a:lumMod val="75000"/>
                  </a:schemeClr>
                </a:solidFill>
              </a:rPr>
              <a:t>Tax </a:t>
            </a:r>
            <a:r>
              <a:rPr lang="en-GB" sz="1600" kern="0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  8 % - 9 %			of </a:t>
            </a:r>
            <a:r>
              <a:rPr lang="en-GB" sz="1600" kern="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Income </a:t>
            </a:r>
            <a:r>
              <a:rPr lang="en-GB" sz="1600" kern="0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T</a:t>
            </a:r>
            <a:r>
              <a:rPr lang="en-GB" sz="1600" kern="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ax</a:t>
            </a:r>
            <a:endParaRPr lang="en-GB" sz="1600" kern="0" dirty="0">
              <a:solidFill>
                <a:schemeClr val="bg2">
                  <a:lumMod val="75000"/>
                </a:schemeClr>
              </a:solidFill>
            </a:endParaRPr>
          </a:p>
          <a:p>
            <a:pPr marL="344286" indent="-344286" defTabSz="917040">
              <a:defRPr/>
            </a:pPr>
            <a:r>
              <a:rPr lang="en-GB" sz="1600" kern="0" dirty="0">
                <a:solidFill>
                  <a:schemeClr val="bg2">
                    <a:lumMod val="75000"/>
                  </a:schemeClr>
                </a:solidFill>
              </a:rPr>
              <a:t>Solidarity </a:t>
            </a:r>
            <a:r>
              <a:rPr lang="en-GB" sz="1600" kern="0" dirty="0" smtClean="0">
                <a:solidFill>
                  <a:schemeClr val="bg2">
                    <a:lumMod val="75000"/>
                  </a:schemeClr>
                </a:solidFill>
              </a:rPr>
              <a:t>Tax </a:t>
            </a:r>
            <a:r>
              <a:rPr lang="en-GB" sz="1600" kern="0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GB" sz="1600" kern="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5.5 </a:t>
            </a:r>
            <a:r>
              <a:rPr lang="en-GB" sz="1600" kern="0" dirty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%			of </a:t>
            </a:r>
            <a:r>
              <a:rPr lang="en-GB" sz="1600" kern="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Income Tax</a:t>
            </a:r>
            <a:endParaRPr lang="en-GB" sz="1600" kern="0" dirty="0">
              <a:solidFill>
                <a:schemeClr val="bg2">
                  <a:lumMod val="75000"/>
                </a:schemeClr>
              </a:solidFill>
            </a:endParaRPr>
          </a:p>
          <a:p>
            <a:pPr marL="344286" indent="-344286" defTabSz="917040">
              <a:defRPr/>
            </a:pPr>
            <a:r>
              <a:rPr lang="en-GB" sz="1600" kern="0" dirty="0" smtClean="0">
                <a:solidFill>
                  <a:schemeClr val="bg2">
                    <a:lumMod val="75000"/>
                  </a:schemeClr>
                </a:solidFill>
              </a:rPr>
              <a:t>Automatically deducted </a:t>
            </a:r>
            <a:r>
              <a:rPr lang="en-GB" sz="1600" kern="0" dirty="0">
                <a:solidFill>
                  <a:schemeClr val="bg2">
                    <a:lumMod val="75000"/>
                  </a:schemeClr>
                </a:solidFill>
              </a:rPr>
              <a:t>from the salary</a:t>
            </a:r>
          </a:p>
          <a:p>
            <a:pPr marL="344286" indent="-344286" defTabSz="917040" eaLnBrk="1" hangingPunct="1">
              <a:defRPr/>
            </a:pPr>
            <a:r>
              <a:rPr lang="en-US" sz="1600" i="1" kern="0" dirty="0">
                <a:solidFill>
                  <a:schemeClr val="bg2">
                    <a:lumMod val="75000"/>
                  </a:schemeClr>
                </a:solidFill>
              </a:rPr>
              <a:t>Registration to the social insurance system is made by the employer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el 1"/>
          <p:cNvSpPr>
            <a:spLocks noGrp="1"/>
          </p:cNvSpPr>
          <p:nvPr>
            <p:ph type="title"/>
          </p:nvPr>
        </p:nvSpPr>
        <p:spPr bwMode="auto">
          <a:xfrm>
            <a:off x="720725" y="539750"/>
            <a:ext cx="7631113" cy="7207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altLang="de-DE" smtClean="0">
                <a:latin typeface="Arial" charset="0"/>
                <a:cs typeface="Arial" charset="0"/>
              </a:rPr>
              <a:t>Sample Salary Statement</a:t>
            </a:r>
            <a:endParaRPr lang="en-IE" smtClean="0">
              <a:latin typeface="Arial" charset="0"/>
              <a:cs typeface="Arial" charset="0"/>
            </a:endParaRPr>
          </a:p>
        </p:txBody>
      </p:sp>
      <p:sp>
        <p:nvSpPr>
          <p:cNvPr id="70658" name="Fußzeilenplatzhalter 2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pPr defTabSz="915988"/>
            <a:r>
              <a:rPr lang="en-US"/>
              <a:t>Living and working in Germany  </a:t>
            </a:r>
            <a:endParaRPr lang="en-IE"/>
          </a:p>
        </p:txBody>
      </p:sp>
      <p:pic>
        <p:nvPicPr>
          <p:cNvPr id="70659" name="Grafik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9888" y="6521450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536575" y="1682750"/>
          <a:ext cx="7663993" cy="4507490"/>
        </p:xfrm>
        <a:graphic>
          <a:graphicData uri="http://schemas.openxmlformats.org/drawingml/2006/table">
            <a:tbl>
              <a:tblPr/>
              <a:tblGrid>
                <a:gridCol w="3091994"/>
                <a:gridCol w="696671"/>
                <a:gridCol w="1937664"/>
                <a:gridCol w="1937664"/>
              </a:tblGrid>
              <a:tr h="42859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0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n-GB" sz="1400" b="1" noProof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400" b="1" noProof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Month</a:t>
                      </a:r>
                      <a:endParaRPr lang="en-GB" sz="14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en-GB" sz="1400" b="1" noProof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400" b="1" noProof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Year</a:t>
                      </a:r>
                      <a:endParaRPr lang="en-GB" sz="14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2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600" b="1" noProof="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Salary</a:t>
                      </a:r>
                      <a:endParaRPr lang="en-GB" sz="16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6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360680" algn="r">
                        <a:spcAft>
                          <a:spcPts val="0"/>
                        </a:spcAft>
                      </a:pPr>
                      <a:endParaRPr lang="en-GB" sz="1600" noProof="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 indent="360680" algn="r"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3,000 €</a:t>
                      </a:r>
                      <a:endParaRPr lang="en-GB" sz="16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endParaRPr lang="en-GB" sz="1600" noProof="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36,000 €</a:t>
                      </a:r>
                      <a:endParaRPr lang="en-GB" sz="16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177941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8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360680" algn="r">
                        <a:spcAft>
                          <a:spcPts val="0"/>
                        </a:spcAft>
                      </a:pPr>
                      <a:endParaRPr lang="en-GB" sz="8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endParaRPr lang="en-GB" sz="8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0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Social Security Contributions</a:t>
                      </a:r>
                      <a:endParaRPr lang="en-GB" sz="12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16837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100" noProof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Pension </a:t>
                      </a:r>
                      <a:endParaRPr lang="en-GB" sz="11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9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280.50 €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3,366.00 €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432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Unemployment Insurance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9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45.00 €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540.00 €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16837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Health Insurance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9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219.00 €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2,628.00 €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432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100" u="none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Long-term Care Insurance</a:t>
                      </a:r>
                      <a:endParaRPr lang="en-GB" sz="1100" u="none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GB" sz="1100" u="sng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42.75 €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GB" sz="1100" u="sng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513.00 €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15307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352425" algn="l"/>
                          <a:tab pos="1325245" algn="r"/>
                        </a:tabLst>
                      </a:pPr>
                      <a:r>
                        <a:rPr lang="en-GB" sz="1000" noProof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	</a:t>
                      </a: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50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400" b="1" noProof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 Social Contributions</a:t>
                      </a:r>
                      <a:endParaRPr lang="en-GB" sz="14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4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587,25 €</a:t>
                      </a:r>
                      <a:endParaRPr lang="en-GB" sz="14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7.047,00 €</a:t>
                      </a:r>
                      <a:endParaRPr lang="en-GB" sz="14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177941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941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1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8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endParaRPr lang="en-GB" sz="8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endParaRPr lang="en-GB" sz="8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18368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200" b="1" noProof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Taxation</a:t>
                      </a:r>
                      <a:endParaRPr lang="en-GB" sz="12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endParaRPr lang="en-GB" sz="10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7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Solidarity Tax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1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24.74 €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296.88 €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16837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Church Tax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1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40.84 €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485.82 €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941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100" u="none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Income Tax</a:t>
                      </a:r>
                      <a:endParaRPr lang="en-GB" sz="1100" u="none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1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GB" sz="1100" u="sng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449.83 €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GB" sz="1100" u="sng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5.397,96 €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177941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29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400" b="1" noProof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 Taxation</a:t>
                      </a:r>
                      <a:endParaRPr lang="en-GB" sz="14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4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515.05 €</a:t>
                      </a:r>
                      <a:endParaRPr lang="en-GB" sz="14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6,180.66 €</a:t>
                      </a:r>
                      <a:endParaRPr lang="en-GB" sz="14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177941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endParaRPr lang="en-GB" sz="10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98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000" b="1" noProof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600" b="1" noProof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Salary after deductions</a:t>
                      </a:r>
                      <a:endParaRPr lang="en-GB" sz="16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600" noProof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endParaRPr lang="en-GB" sz="1000" b="1" noProof="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1,897.70 €</a:t>
                      </a:r>
                      <a:endParaRPr lang="en-GB" sz="16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endParaRPr lang="en-GB" sz="1000" b="1" noProof="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22,772.34 €</a:t>
                      </a:r>
                      <a:endParaRPr lang="en-GB" sz="1600" noProof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110" marR="651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el 1"/>
          <p:cNvSpPr>
            <a:spLocks noGrp="1"/>
          </p:cNvSpPr>
          <p:nvPr>
            <p:ph type="title"/>
          </p:nvPr>
        </p:nvSpPr>
        <p:spPr bwMode="auto">
          <a:xfrm>
            <a:off x="720725" y="539750"/>
            <a:ext cx="7631113" cy="7207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mtClean="0">
                <a:latin typeface="Arial" charset="0"/>
                <a:cs typeface="Arial" charset="0"/>
              </a:rPr>
              <a:t>How do I find a job?</a:t>
            </a:r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72706" name="Fußzeilenplatzhalter 2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pPr defTabSz="915988"/>
            <a:r>
              <a:rPr lang="en-US"/>
              <a:t>Living and working in Germany  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720725" y="2016125"/>
            <a:ext cx="7780338" cy="2994025"/>
          </a:xfrm>
          <a:ln>
            <a:solidFill>
              <a:schemeClr val="bg1"/>
            </a:solidFill>
          </a:ln>
        </p:spPr>
        <p:txBody>
          <a:bodyPr/>
          <a:lstStyle/>
          <a:p>
            <a:pPr defTabSz="917145" eaLnBrk="1" hangingPunct="1">
              <a:buFontTx/>
              <a:buNone/>
              <a:defRPr/>
            </a:pPr>
            <a:endParaRPr lang="en-IE" altLang="de-DE" sz="1600" dirty="0" smtClean="0"/>
          </a:p>
          <a:p>
            <a:pPr marL="344286" indent="-344286" defTabSz="91704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en-IE" altLang="de-DE" sz="1600" b="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Send </a:t>
            </a:r>
            <a:r>
              <a:rPr lang="en-IE" altLang="de-DE" sz="1600" b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your CV to </a:t>
            </a:r>
            <a:r>
              <a:rPr lang="en-IE" altLang="de-DE" sz="1600" b="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the ZAV</a:t>
            </a:r>
            <a:r>
              <a:rPr lang="en-IE" altLang="de-DE" sz="1600" b="0" dirty="0">
                <a:solidFill>
                  <a:srgbClr val="000000"/>
                </a:solidFill>
                <a:latin typeface="Arial"/>
              </a:rPr>
              <a:t/>
            </a:r>
            <a:br>
              <a:rPr lang="en-IE" altLang="de-DE" sz="1600" b="0" dirty="0">
                <a:solidFill>
                  <a:srgbClr val="000000"/>
                </a:solidFill>
                <a:latin typeface="Arial"/>
              </a:rPr>
            </a:br>
            <a:r>
              <a:rPr lang="en-IE" altLang="de-DE" sz="1600" b="0" u="sng" dirty="0">
                <a:solidFill>
                  <a:srgbClr val="0070C0"/>
                </a:solidFill>
                <a:latin typeface="Arial"/>
              </a:rPr>
              <a:t>workingermany@arbeitsagentur.de</a:t>
            </a:r>
          </a:p>
          <a:p>
            <a:pPr marL="344286" indent="-344286" defTabSz="91704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Blip>
                <a:blip r:embed="rId2"/>
              </a:buBlip>
              <a:defRPr/>
            </a:pPr>
            <a:endParaRPr lang="en-IE" altLang="de-DE" sz="1600" b="0" dirty="0">
              <a:solidFill>
                <a:srgbClr val="000000"/>
              </a:solidFill>
              <a:latin typeface="Arial"/>
            </a:endParaRPr>
          </a:p>
          <a:p>
            <a:pPr marL="344286" indent="-344286" defTabSz="91704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en-IE" altLang="de-DE" sz="1600" b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Federal Employment Agency’s Job Exchange (</a:t>
            </a:r>
            <a:r>
              <a:rPr lang="en-IE" altLang="de-DE" sz="1600" b="0" dirty="0" err="1">
                <a:solidFill>
                  <a:schemeClr val="bg2">
                    <a:lumMod val="75000"/>
                  </a:schemeClr>
                </a:solidFill>
                <a:latin typeface="Arial"/>
              </a:rPr>
              <a:t>Jobbörse</a:t>
            </a:r>
            <a:r>
              <a:rPr lang="en-IE" altLang="de-DE" sz="1600" b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)</a:t>
            </a:r>
            <a:r>
              <a:rPr lang="en-IE" altLang="de-DE" sz="1600" b="0" dirty="0">
                <a:solidFill>
                  <a:srgbClr val="000000"/>
                </a:solidFill>
                <a:latin typeface="Arial"/>
              </a:rPr>
              <a:t/>
            </a:r>
            <a:br>
              <a:rPr lang="en-IE" altLang="de-DE" sz="1600" b="0" dirty="0">
                <a:solidFill>
                  <a:srgbClr val="000000"/>
                </a:solidFill>
                <a:latin typeface="Arial"/>
              </a:rPr>
            </a:br>
            <a:r>
              <a:rPr lang="en-IE" altLang="de-DE" sz="1600" b="0" u="sng" dirty="0">
                <a:solidFill>
                  <a:srgbClr val="0070C0"/>
                </a:solidFill>
                <a:latin typeface="Arial"/>
              </a:rPr>
              <a:t>www.jobboerse.arbeitsagentur.de</a:t>
            </a:r>
          </a:p>
          <a:p>
            <a:pPr marL="344286" indent="-344286" defTabSz="91704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Blip>
                <a:blip r:embed="rId2"/>
              </a:buBlip>
              <a:defRPr/>
            </a:pPr>
            <a:endParaRPr lang="en-IE" altLang="de-DE" sz="1600" b="0" dirty="0">
              <a:solidFill>
                <a:srgbClr val="000000"/>
              </a:solidFill>
              <a:latin typeface="Arial"/>
            </a:endParaRPr>
          </a:p>
          <a:p>
            <a:pPr marL="344286" indent="-344286" defTabSz="91704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en-IE" altLang="de-DE" sz="1600" b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Job vacancies in German companies can also be found in the EURES </a:t>
            </a:r>
            <a:r>
              <a:rPr lang="en-IE" altLang="de-DE" sz="1600" b="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portal</a:t>
            </a:r>
            <a:r>
              <a:rPr lang="en-IE" altLang="de-DE" sz="1600" b="0" dirty="0">
                <a:solidFill>
                  <a:srgbClr val="000000"/>
                </a:solidFill>
                <a:latin typeface="Arial"/>
              </a:rPr>
              <a:t/>
            </a:r>
            <a:br>
              <a:rPr lang="en-IE" altLang="de-DE" sz="1600" b="0" dirty="0">
                <a:solidFill>
                  <a:srgbClr val="000000"/>
                </a:solidFill>
                <a:latin typeface="Arial"/>
              </a:rPr>
            </a:br>
            <a:r>
              <a:rPr lang="en-IE" altLang="de-DE" sz="1600" b="0" u="sng" dirty="0" smtClean="0">
                <a:solidFill>
                  <a:srgbClr val="0070C0"/>
                </a:solidFill>
                <a:latin typeface="Arial"/>
              </a:rPr>
              <a:t>www.ec.europa.eu/eures</a:t>
            </a:r>
            <a:endParaRPr lang="en-IE" altLang="de-DE" sz="1600" b="0" u="sng" dirty="0">
              <a:solidFill>
                <a:srgbClr val="0070C0"/>
              </a:solidFill>
              <a:latin typeface="Arial"/>
            </a:endParaRPr>
          </a:p>
          <a:p>
            <a:pPr defTabSz="917145" eaLnBrk="1" hangingPunct="1">
              <a:defRPr/>
            </a:pPr>
            <a:endParaRPr lang="en-IE" dirty="0"/>
          </a:p>
        </p:txBody>
      </p:sp>
      <p:pic>
        <p:nvPicPr>
          <p:cNvPr id="72708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9888" y="6521450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el 1"/>
          <p:cNvSpPr>
            <a:spLocks noGrp="1"/>
          </p:cNvSpPr>
          <p:nvPr>
            <p:ph type="title"/>
          </p:nvPr>
        </p:nvSpPr>
        <p:spPr bwMode="auto">
          <a:xfrm>
            <a:off x="720725" y="539750"/>
            <a:ext cx="7631113" cy="7207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mtClean="0">
                <a:latin typeface="Arial" charset="0"/>
                <a:cs typeface="Arial" charset="0"/>
              </a:rPr>
              <a:t>Federal Employment Agency‘s Job Exchange (Jobbörse)</a:t>
            </a:r>
            <a:br>
              <a:rPr lang="de-DE" altLang="de-DE" smtClean="0">
                <a:latin typeface="Arial" charset="0"/>
                <a:cs typeface="Arial" charset="0"/>
              </a:rPr>
            </a:br>
            <a:r>
              <a:rPr lang="de-DE" altLang="de-DE" smtClean="0">
                <a:latin typeface="Arial" charset="0"/>
                <a:cs typeface="Arial" charset="0"/>
              </a:rPr>
              <a:t/>
            </a:r>
            <a:br>
              <a:rPr lang="de-DE" altLang="de-DE" smtClean="0">
                <a:latin typeface="Arial" charset="0"/>
                <a:cs typeface="Arial" charset="0"/>
              </a:rPr>
            </a:br>
            <a:r>
              <a:rPr lang="de-DE" altLang="de-DE" smtClean="0">
                <a:latin typeface="Arial" charset="0"/>
                <a:cs typeface="Arial" charset="0"/>
              </a:rPr>
              <a:t/>
            </a:r>
            <a:br>
              <a:rPr lang="de-DE" altLang="de-DE" smtClean="0">
                <a:latin typeface="Arial" charset="0"/>
                <a:cs typeface="Arial" charset="0"/>
              </a:rPr>
            </a:br>
            <a:r>
              <a:rPr lang="de-DE" altLang="de-DE" smtClean="0">
                <a:latin typeface="Arial" charset="0"/>
                <a:cs typeface="Arial" charset="0"/>
              </a:rPr>
              <a:t/>
            </a:r>
            <a:br>
              <a:rPr lang="de-DE" altLang="de-DE" smtClean="0">
                <a:latin typeface="Arial" charset="0"/>
                <a:cs typeface="Arial" charset="0"/>
              </a:rPr>
            </a:br>
            <a:r>
              <a:rPr lang="de-DE" altLang="de-DE" smtClean="0">
                <a:latin typeface="Arial" charset="0"/>
                <a:cs typeface="Arial" charset="0"/>
              </a:rPr>
              <a:t> </a:t>
            </a:r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73730" name="Fußzeilenplatzhalter 2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pPr defTabSz="915988"/>
            <a:r>
              <a:rPr lang="en-US"/>
              <a:t>Living and working in Germany  </a:t>
            </a:r>
            <a:endParaRPr lang="de-DE"/>
          </a:p>
        </p:txBody>
      </p:sp>
      <p:pic>
        <p:nvPicPr>
          <p:cNvPr id="73731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75" y="1679575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AutoShape 357"/>
          <p:cNvSpPr>
            <a:spLocks noChangeArrowheads="1"/>
          </p:cNvSpPr>
          <p:nvPr/>
        </p:nvSpPr>
        <p:spPr bwMode="auto">
          <a:xfrm>
            <a:off x="5483225" y="2773363"/>
            <a:ext cx="1223963" cy="433387"/>
          </a:xfrm>
          <a:prstGeom prst="wedgeRoundRectCallout">
            <a:avLst>
              <a:gd name="adj1" fmla="val -142736"/>
              <a:gd name="adj2" fmla="val -125037"/>
              <a:gd name="adj3" fmla="val 16667"/>
            </a:avLst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386" tIns="45695" rIns="91386" bIns="45695"/>
          <a:lstStyle/>
          <a:p>
            <a:pPr algn="ctr">
              <a:lnSpc>
                <a:spcPct val="90000"/>
              </a:lnSpc>
            </a:pPr>
            <a:r>
              <a:rPr lang="de-DE" altLang="de-DE" sz="1000" b="1">
                <a:solidFill>
                  <a:srgbClr val="FFFFFF"/>
                </a:solidFill>
              </a:rPr>
              <a:t>Select language</a:t>
            </a:r>
          </a:p>
        </p:txBody>
      </p:sp>
      <p:sp>
        <p:nvSpPr>
          <p:cNvPr id="73733" name="AutoShape 357"/>
          <p:cNvSpPr>
            <a:spLocks noChangeArrowheads="1"/>
          </p:cNvSpPr>
          <p:nvPr/>
        </p:nvSpPr>
        <p:spPr bwMode="auto">
          <a:xfrm>
            <a:off x="2813050" y="3508375"/>
            <a:ext cx="1223963" cy="433388"/>
          </a:xfrm>
          <a:prstGeom prst="wedgeRoundRectCallout">
            <a:avLst>
              <a:gd name="adj1" fmla="val 71903"/>
              <a:gd name="adj2" fmla="val -175273"/>
              <a:gd name="adj3" fmla="val 16667"/>
            </a:avLst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386" tIns="45695" rIns="91386" bIns="45695"/>
          <a:lstStyle/>
          <a:p>
            <a:pPr algn="ctr">
              <a:lnSpc>
                <a:spcPct val="90000"/>
              </a:lnSpc>
            </a:pPr>
            <a:r>
              <a:rPr lang="de-DE" altLang="de-DE" sz="1000" b="1">
                <a:solidFill>
                  <a:srgbClr val="FFFFFF"/>
                </a:solidFill>
              </a:rPr>
              <a:t>Register/log in </a:t>
            </a:r>
          </a:p>
        </p:txBody>
      </p:sp>
      <p:sp>
        <p:nvSpPr>
          <p:cNvPr id="73734" name="AutoShape 358"/>
          <p:cNvSpPr>
            <a:spLocks noChangeArrowheads="1"/>
          </p:cNvSpPr>
          <p:nvPr/>
        </p:nvSpPr>
        <p:spPr bwMode="auto">
          <a:xfrm>
            <a:off x="2816225" y="5184775"/>
            <a:ext cx="1625600" cy="433388"/>
          </a:xfrm>
          <a:prstGeom prst="wedgeRoundRectCallout">
            <a:avLst>
              <a:gd name="adj1" fmla="val -125366"/>
              <a:gd name="adj2" fmla="val -160412"/>
              <a:gd name="adj3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86" tIns="45695" rIns="91386" bIns="45695"/>
          <a:lstStyle/>
          <a:p>
            <a:pPr algn="ctr">
              <a:lnSpc>
                <a:spcPct val="90000"/>
              </a:lnSpc>
            </a:pPr>
            <a:r>
              <a:rPr lang="de-DE" altLang="de-DE" sz="1000" b="1">
                <a:solidFill>
                  <a:srgbClr val="FFFFFF"/>
                </a:solidFill>
              </a:rPr>
              <a:t>Quick search/</a:t>
            </a:r>
            <a:br>
              <a:rPr lang="de-DE" altLang="de-DE" sz="1000" b="1">
                <a:solidFill>
                  <a:srgbClr val="FFFFFF"/>
                </a:solidFill>
              </a:rPr>
            </a:br>
            <a:r>
              <a:rPr lang="de-DE" altLang="de-DE" sz="1000" b="1">
                <a:solidFill>
                  <a:srgbClr val="FFFFFF"/>
                </a:solidFill>
              </a:rPr>
              <a:t>Advanced search</a:t>
            </a:r>
          </a:p>
        </p:txBody>
      </p:sp>
      <p:pic>
        <p:nvPicPr>
          <p:cNvPr id="73735" name="Grafik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9888" y="6521450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el 1"/>
          <p:cNvSpPr>
            <a:spLocks noGrp="1"/>
          </p:cNvSpPr>
          <p:nvPr>
            <p:ph type="title"/>
          </p:nvPr>
        </p:nvSpPr>
        <p:spPr bwMode="auto">
          <a:xfrm>
            <a:off x="720725" y="539750"/>
            <a:ext cx="7631113" cy="7207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altLang="de-DE" smtClean="0">
                <a:latin typeface="Arial" charset="0"/>
                <a:cs typeface="Arial" charset="0"/>
              </a:rPr>
              <a:t>How do I apply?</a:t>
            </a:r>
            <a:endParaRPr lang="en-IE" smtClean="0">
              <a:latin typeface="Arial" charset="0"/>
              <a:cs typeface="Arial" charset="0"/>
            </a:endParaRPr>
          </a:p>
        </p:txBody>
      </p:sp>
      <p:sp>
        <p:nvSpPr>
          <p:cNvPr id="75778" name="Fußzeilenplatzhalter 2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pPr defTabSz="915988"/>
            <a:r>
              <a:rPr lang="en-US"/>
              <a:t>Living and working in Germany  </a:t>
            </a:r>
            <a:endParaRPr lang="en-I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23850" y="4011613"/>
            <a:ext cx="2813050" cy="307975"/>
          </a:xfrm>
        </p:spPr>
        <p:txBody>
          <a:bodyPr/>
          <a:lstStyle/>
          <a:p>
            <a:pPr defTabSz="917145" eaLnBrk="1" hangingPunct="1">
              <a:buFontTx/>
              <a:buNone/>
              <a:defRPr/>
            </a:pPr>
            <a:r>
              <a:rPr lang="en-IE" b="0" dirty="0" smtClean="0">
                <a:solidFill>
                  <a:srgbClr val="FF011F"/>
                </a:solidFill>
              </a:rPr>
              <a:t>	</a:t>
            </a:r>
            <a:r>
              <a:rPr lang="en-IE" sz="1600" b="0" dirty="0">
                <a:solidFill>
                  <a:schemeClr val="bg2">
                    <a:lumMod val="75000"/>
                  </a:schemeClr>
                </a:solidFill>
              </a:rPr>
              <a:t>Curriculum Vitae</a:t>
            </a:r>
          </a:p>
        </p:txBody>
      </p:sp>
      <p:pic>
        <p:nvPicPr>
          <p:cNvPr id="75780" name="Grafi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1038" y="2225675"/>
            <a:ext cx="59594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7"/>
          <p:cNvCxnSpPr/>
          <p:nvPr/>
        </p:nvCxnSpPr>
        <p:spPr bwMode="auto">
          <a:xfrm>
            <a:off x="2259013" y="4286250"/>
            <a:ext cx="1133475" cy="249238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6434138" y="1917700"/>
            <a:ext cx="2519362" cy="307975"/>
          </a:xfrm>
        </p:spPr>
        <p:txBody>
          <a:bodyPr/>
          <a:lstStyle/>
          <a:p>
            <a:pPr defTabSz="917145" eaLnBrk="1" hangingPunct="1">
              <a:buFontTx/>
              <a:buNone/>
              <a:defRPr/>
            </a:pPr>
            <a:r>
              <a:rPr lang="en-IE" b="0" dirty="0" smtClean="0">
                <a:solidFill>
                  <a:srgbClr val="FF011F"/>
                </a:solidFill>
              </a:rPr>
              <a:t>	</a:t>
            </a:r>
            <a:r>
              <a:rPr lang="en-IE" sz="1600" b="0" dirty="0" smtClean="0">
                <a:solidFill>
                  <a:schemeClr val="bg2">
                    <a:lumMod val="75000"/>
                  </a:schemeClr>
                </a:solidFill>
              </a:rPr>
              <a:t>Cover </a:t>
            </a:r>
            <a:r>
              <a:rPr lang="en-IE" sz="1600" b="0" dirty="0">
                <a:solidFill>
                  <a:schemeClr val="bg2">
                    <a:lumMod val="75000"/>
                  </a:schemeClr>
                </a:solidFill>
              </a:rPr>
              <a:t>letter: 1 page</a:t>
            </a:r>
            <a:endParaRPr lang="en-IE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flipV="1">
            <a:off x="5910263" y="2216150"/>
            <a:ext cx="847725" cy="1604963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 bwMode="auto">
          <a:xfrm flipH="1" flipV="1">
            <a:off x="3900488" y="2058988"/>
            <a:ext cx="949325" cy="958850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252663" y="1735138"/>
            <a:ext cx="2811462" cy="246062"/>
          </a:xfrm>
        </p:spPr>
        <p:txBody>
          <a:bodyPr/>
          <a:lstStyle/>
          <a:p>
            <a:pPr defTabSz="917145" eaLnBrk="1" hangingPunct="1">
              <a:buFontTx/>
              <a:buNone/>
              <a:defRPr/>
            </a:pPr>
            <a:r>
              <a:rPr lang="en-IE" sz="1600" b="0" dirty="0">
                <a:solidFill>
                  <a:schemeClr val="bg2">
                    <a:lumMod val="75000"/>
                  </a:schemeClr>
                </a:solidFill>
              </a:rPr>
              <a:t>Photo is expected</a:t>
            </a:r>
            <a:endParaRPr lang="en-IE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96838" y="2295525"/>
            <a:ext cx="4278312" cy="1751013"/>
          </a:xfrm>
          <a:prstGeom prst="rect">
            <a:avLst/>
          </a:prstGeom>
          <a:noFill/>
        </p:spPr>
        <p:txBody>
          <a:bodyPr lIns="91396" tIns="45700" rIns="91396" bIns="4570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IE" sz="1400" dirty="0">
                <a:solidFill>
                  <a:schemeClr val="bg2">
                    <a:lumMod val="75000"/>
                  </a:schemeClr>
                </a:solidFill>
              </a:rPr>
              <a:t>Get ready!</a:t>
            </a:r>
            <a:br>
              <a:rPr lang="en-IE" sz="1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IE" sz="1400" dirty="0">
                <a:solidFill>
                  <a:schemeClr val="bg2">
                    <a:lumMod val="75000"/>
                  </a:schemeClr>
                </a:solidFill>
              </a:rPr>
              <a:t>We offer </a:t>
            </a:r>
            <a:r>
              <a:rPr lang="en-IE" sz="1400" u="sng" dirty="0">
                <a:solidFill>
                  <a:schemeClr val="bg2">
                    <a:lumMod val="75000"/>
                  </a:schemeClr>
                </a:solidFill>
              </a:rPr>
              <a:t>online application training</a:t>
            </a:r>
            <a:r>
              <a:rPr lang="en-IE" sz="1400" dirty="0">
                <a:solidFill>
                  <a:schemeClr val="bg2">
                    <a:lumMod val="75000"/>
                  </a:schemeClr>
                </a:solidFill>
              </a:rPr>
              <a:t>, including training for university graduates in particular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IE" sz="1400" u="sng" dirty="0">
                <a:solidFill>
                  <a:srgbClr val="0070C0"/>
                </a:solidFill>
              </a:rPr>
              <a:t>www.berufe.tv/weitere-filme/bewerbungstraining/bewerbungstraining-fuer-akademiker/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en-IE" sz="1800" dirty="0"/>
          </a:p>
        </p:txBody>
      </p:sp>
      <p:pic>
        <p:nvPicPr>
          <p:cNvPr id="75787" name="Grafik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9888" y="6521450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8" name="Rechteck 6"/>
          <p:cNvSpPr>
            <a:spLocks noChangeArrowheads="1"/>
          </p:cNvSpPr>
          <p:nvPr/>
        </p:nvSpPr>
        <p:spPr bwMode="auto">
          <a:xfrm>
            <a:off x="133350" y="5537200"/>
            <a:ext cx="4587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marL="0" lvl="1" indent="0">
              <a:lnSpc>
                <a:spcPct val="90000"/>
              </a:lnSpc>
              <a:spcBef>
                <a:spcPct val="50000"/>
              </a:spcBef>
              <a:buSzPct val="80000"/>
            </a:pPr>
            <a:endParaRPr lang="en-GB" sz="1600" i="1"/>
          </a:p>
        </p:txBody>
      </p:sp>
      <p:sp>
        <p:nvSpPr>
          <p:cNvPr id="9" name="Rechteck 8"/>
          <p:cNvSpPr/>
          <p:nvPr/>
        </p:nvSpPr>
        <p:spPr>
          <a:xfrm>
            <a:off x="142875" y="5289550"/>
            <a:ext cx="4256088" cy="825500"/>
          </a:xfrm>
          <a:prstGeom prst="rect">
            <a:avLst/>
          </a:prstGeom>
        </p:spPr>
        <p:txBody>
          <a:bodyPr lIns="91396" tIns="45700" rIns="91396" bIns="4570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bg2">
                    <a:lumMod val="75000"/>
                  </a:schemeClr>
                </a:solidFill>
              </a:rPr>
              <a:t>Take ideas 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from the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</a:rPr>
              <a:t>Europass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 CV </a:t>
            </a:r>
            <a:br>
              <a:rPr lang="en-GB" sz="1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for your own application!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600" i="1" dirty="0">
                <a:hlinkClick r:id="rId5"/>
              </a:rPr>
              <a:t>https://europass.cedefop.europa.eu/cvonline</a:t>
            </a:r>
            <a:r>
              <a:rPr lang="en-GB" sz="1600" dirty="0">
                <a:hlinkClick r:id="rId5"/>
              </a:rPr>
              <a:t>/</a:t>
            </a:r>
            <a:endParaRPr lang="en-GB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Grafik 6" descr="grosskundenbetreuu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1619250"/>
            <a:ext cx="90439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Titel 1"/>
          <p:cNvSpPr>
            <a:spLocks noGrp="1"/>
          </p:cNvSpPr>
          <p:nvPr>
            <p:ph type="title"/>
          </p:nvPr>
        </p:nvSpPr>
        <p:spPr bwMode="auto">
          <a:xfrm>
            <a:off x="720725" y="539750"/>
            <a:ext cx="7631113" cy="7207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Thank you for your attention</a:t>
            </a:r>
            <a:r>
              <a:rPr lang="de-DE" smtClean="0">
                <a:latin typeface="Arial" charset="0"/>
                <a:cs typeface="Arial" charset="0"/>
              </a:rPr>
              <a:t>!</a:t>
            </a:r>
            <a:br>
              <a:rPr lang="de-DE" smtClean="0">
                <a:latin typeface="Arial" charset="0"/>
                <a:cs typeface="Arial" charset="0"/>
              </a:rPr>
            </a:br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77827" name="Fußzeilenplatzhalter 2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pPr defTabSz="915988"/>
            <a:r>
              <a:rPr lang="en-US">
                <a:solidFill>
                  <a:schemeClr val="tx1"/>
                </a:solidFill>
              </a:rPr>
              <a:t>Living and working in Germany  </a:t>
            </a:r>
            <a:endParaRPr lang="de-DE">
              <a:solidFill>
                <a:schemeClr val="tx1"/>
              </a:solidFill>
            </a:endParaRPr>
          </a:p>
        </p:txBody>
      </p:sp>
      <p:pic>
        <p:nvPicPr>
          <p:cNvPr id="77828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9888" y="6521450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Grafik 7" descr="kombination_EURES_ZAV_300dpi_ohne_schriftzu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5575" y="5568950"/>
            <a:ext cx="3516313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531813" y="5146675"/>
            <a:ext cx="3838575" cy="1320800"/>
          </a:xfrm>
          <a:prstGeom prst="rect">
            <a:avLst/>
          </a:prstGeom>
        </p:spPr>
        <p:txBody>
          <a:bodyPr lIns="91396" tIns="45700" rIns="91396" bIns="45700">
            <a:spAutoFit/>
          </a:bodyPr>
          <a:lstStyle/>
          <a:p>
            <a:pPr marL="344286" indent="-344286" defTabSz="917040">
              <a:lnSpc>
                <a:spcPct val="90000"/>
              </a:lnSpc>
              <a:spcBef>
                <a:spcPct val="25000"/>
              </a:spcBef>
              <a:buSzPct val="80000"/>
              <a:defRPr/>
            </a:pPr>
            <a:r>
              <a:rPr lang="de-DE" sz="1200" b="1" kern="0" dirty="0"/>
              <a:t>Zentrale Auslands- und Fachvermittlung (ZAV)</a:t>
            </a:r>
          </a:p>
          <a:p>
            <a:pPr marL="344286" indent="-344286" defTabSz="917040">
              <a:lnSpc>
                <a:spcPct val="90000"/>
              </a:lnSpc>
              <a:spcBef>
                <a:spcPct val="25000"/>
              </a:spcBef>
              <a:buSzPct val="80000"/>
              <a:defRPr/>
            </a:pPr>
            <a:r>
              <a:rPr lang="de-DE" sz="1200" kern="0" dirty="0" err="1"/>
              <a:t>Villemombler</a:t>
            </a:r>
            <a:r>
              <a:rPr lang="de-DE" sz="1200" kern="0" dirty="0"/>
              <a:t> Straße 76</a:t>
            </a:r>
          </a:p>
          <a:p>
            <a:pPr marL="344286" indent="-344286" defTabSz="917040">
              <a:lnSpc>
                <a:spcPct val="90000"/>
              </a:lnSpc>
              <a:spcBef>
                <a:spcPct val="25000"/>
              </a:spcBef>
              <a:buSzPct val="80000"/>
              <a:defRPr/>
            </a:pPr>
            <a:r>
              <a:rPr lang="de-DE" sz="1200" kern="0" dirty="0"/>
              <a:t>D-53123 Bonn</a:t>
            </a:r>
          </a:p>
          <a:p>
            <a:pPr marL="344286" indent="-344286" defTabSz="917040">
              <a:lnSpc>
                <a:spcPct val="90000"/>
              </a:lnSpc>
              <a:spcBef>
                <a:spcPct val="25000"/>
              </a:spcBef>
              <a:buSzPct val="80000"/>
              <a:defRPr/>
            </a:pPr>
            <a:r>
              <a:rPr lang="de-DE" sz="1200" kern="0" dirty="0"/>
              <a:t>Telefon: + 49 (0)228 713-1313</a:t>
            </a:r>
          </a:p>
          <a:p>
            <a:pPr marL="344286" indent="-344286" defTabSz="917040">
              <a:lnSpc>
                <a:spcPct val="90000"/>
              </a:lnSpc>
              <a:spcBef>
                <a:spcPct val="25000"/>
              </a:spcBef>
              <a:buSzPct val="80000"/>
              <a:defRPr/>
            </a:pPr>
            <a:r>
              <a:rPr lang="de-DE" sz="1200" kern="0" dirty="0"/>
              <a:t>Homepage: </a:t>
            </a:r>
            <a:r>
              <a:rPr lang="de-DE" sz="1200" u="sng" kern="0" dirty="0">
                <a:solidFill>
                  <a:srgbClr val="0070C0"/>
                </a:solidFill>
              </a:rPr>
              <a:t>www.make-it-in-germany.de</a:t>
            </a:r>
            <a:r>
              <a:rPr lang="de-DE" sz="1200" kern="0" dirty="0"/>
              <a:t> </a:t>
            </a:r>
          </a:p>
          <a:p>
            <a:pPr marL="344286" indent="-344286" defTabSz="917040">
              <a:lnSpc>
                <a:spcPct val="90000"/>
              </a:lnSpc>
              <a:spcBef>
                <a:spcPct val="25000"/>
              </a:spcBef>
              <a:buSzPct val="80000"/>
              <a:defRPr/>
            </a:pPr>
            <a:r>
              <a:rPr lang="de-DE" sz="1200" kern="0" dirty="0"/>
              <a:t>E-Mail</a:t>
            </a:r>
            <a:r>
              <a:rPr lang="de-DE" sz="1200" kern="0" dirty="0">
                <a:solidFill>
                  <a:srgbClr val="0070C0"/>
                </a:solidFill>
              </a:rPr>
              <a:t>: </a:t>
            </a:r>
            <a:r>
              <a:rPr lang="de-DE" sz="1200" u="sng" kern="0" dirty="0">
                <a:solidFill>
                  <a:srgbClr val="0070C0"/>
                </a:solidFill>
              </a:rPr>
              <a:t>workingermany@arbeitsagentur.de</a:t>
            </a:r>
            <a:r>
              <a:rPr lang="de-DE" sz="1200" kern="0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5"/>
          <p:cNvSpPr>
            <a:spLocks noGrp="1"/>
          </p:cNvSpPr>
          <p:nvPr>
            <p:ph type="title"/>
          </p:nvPr>
        </p:nvSpPr>
        <p:spPr bwMode="auto">
          <a:xfrm>
            <a:off x="720725" y="539750"/>
            <a:ext cx="8305800" cy="7207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mtClean="0">
                <a:latin typeface="Arial" charset="0"/>
                <a:cs typeface="Arial" charset="0"/>
              </a:rPr>
              <a:t>International and Specialized Placement Services (ZAV)</a:t>
            </a:r>
            <a:br>
              <a:rPr lang="de-DE" smtClean="0">
                <a:latin typeface="Arial" charset="0"/>
                <a:cs typeface="Arial" charset="0"/>
              </a:rPr>
            </a:br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46082" name="Fußzeilenplatzhalt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pPr defTabSz="915988"/>
            <a:r>
              <a:rPr lang="en-US"/>
              <a:t>Living and working in Germany  </a:t>
            </a:r>
            <a:endParaRPr lang="de-DE"/>
          </a:p>
        </p:txBody>
      </p:sp>
      <p:pic>
        <p:nvPicPr>
          <p:cNvPr id="46083" name="Grafi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9888" y="6521450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nhaltsplatzhalter 4"/>
          <p:cNvSpPr>
            <a:spLocks noGrp="1"/>
          </p:cNvSpPr>
          <p:nvPr>
            <p:ph idx="1"/>
          </p:nvPr>
        </p:nvSpPr>
        <p:spPr>
          <a:xfrm>
            <a:off x="511175" y="1830388"/>
            <a:ext cx="7700963" cy="4713287"/>
          </a:xfrm>
        </p:spPr>
        <p:txBody>
          <a:bodyPr/>
          <a:lstStyle/>
          <a:p>
            <a:pPr marL="344286" lvl="1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endParaRPr lang="de-DE" sz="1600" dirty="0" smtClean="0">
              <a:ea typeface="+mn-ea"/>
              <a:cs typeface="+mn-cs"/>
            </a:endParaRPr>
          </a:p>
          <a:p>
            <a:pPr marL="344286" lvl="1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r>
              <a:rPr lang="de-DE" sz="1600" dirty="0" smtClean="0">
                <a:ea typeface="+mn-ea"/>
                <a:cs typeface="+mn-cs"/>
              </a:rPr>
              <a:t>Member </a:t>
            </a:r>
            <a:r>
              <a:rPr lang="de-DE" sz="1600" dirty="0" err="1" smtClean="0">
                <a:ea typeface="+mn-ea"/>
                <a:cs typeface="+mn-cs"/>
              </a:rPr>
              <a:t>of</a:t>
            </a:r>
            <a:r>
              <a:rPr lang="de-DE" sz="1600" dirty="0">
                <a:ea typeface="+mn-ea"/>
                <a:cs typeface="+mn-cs"/>
              </a:rPr>
              <a:t> </a:t>
            </a:r>
            <a:r>
              <a:rPr lang="de-DE" sz="1600" dirty="0" smtClean="0">
                <a:ea typeface="+mn-ea"/>
                <a:cs typeface="+mn-cs"/>
              </a:rPr>
              <a:t>EURES Network</a:t>
            </a:r>
            <a:endParaRPr lang="de-DE" sz="1600" dirty="0">
              <a:ea typeface="+mn-ea"/>
              <a:cs typeface="+mn-cs"/>
            </a:endParaRPr>
          </a:p>
          <a:p>
            <a:pPr defTabSz="917145" eaLnBrk="1" hangingPunct="1">
              <a:buFontTx/>
              <a:buNone/>
              <a:defRPr/>
            </a:pPr>
            <a:endParaRPr lang="en-GB" sz="1600" b="1" dirty="0"/>
          </a:p>
          <a:p>
            <a:pPr defTabSz="917145" eaLnBrk="1" hangingPunct="1">
              <a:buFontTx/>
              <a:buNone/>
              <a:defRPr/>
            </a:pPr>
            <a:r>
              <a:rPr lang="en-GB" sz="1600" b="1" dirty="0"/>
              <a:t>Provides services for: </a:t>
            </a:r>
          </a:p>
          <a:p>
            <a:pPr marL="344286" lvl="1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r>
              <a:rPr lang="en-GB" sz="1600" dirty="0">
                <a:ea typeface="+mn-ea"/>
                <a:cs typeface="+mn-cs"/>
              </a:rPr>
              <a:t>Jobseekers from abroad </a:t>
            </a:r>
          </a:p>
          <a:p>
            <a:pPr marL="344286" lvl="1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r>
              <a:rPr lang="en-GB" sz="1600" dirty="0">
                <a:ea typeface="+mn-ea"/>
                <a:cs typeface="+mn-cs"/>
              </a:rPr>
              <a:t>German repatriates</a:t>
            </a:r>
          </a:p>
          <a:p>
            <a:pPr marL="344286" lvl="1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r>
              <a:rPr lang="en-GB" sz="1600" dirty="0">
                <a:ea typeface="+mn-ea"/>
                <a:cs typeface="+mn-cs"/>
              </a:rPr>
              <a:t>German employers</a:t>
            </a:r>
            <a:endParaRPr lang="en-GB" sz="1600" dirty="0"/>
          </a:p>
          <a:p>
            <a:pPr defTabSz="917145" eaLnBrk="1" hangingPunct="1">
              <a:buFontTx/>
              <a:buNone/>
              <a:defRPr/>
            </a:pPr>
            <a:endParaRPr lang="en-GB" sz="1600" b="1" dirty="0"/>
          </a:p>
          <a:p>
            <a:pPr defTabSz="917145" eaLnBrk="1" hangingPunct="1">
              <a:buFontTx/>
              <a:buNone/>
              <a:defRPr/>
            </a:pPr>
            <a:r>
              <a:rPr lang="en-GB" sz="1600" b="1" dirty="0"/>
              <a:t>Our </a:t>
            </a:r>
            <a:r>
              <a:rPr lang="en-GB" sz="1600" b="1" dirty="0" smtClean="0"/>
              <a:t>responsibilities include</a:t>
            </a:r>
            <a:r>
              <a:rPr lang="en-GB" sz="1600" b="1" dirty="0"/>
              <a:t>:</a:t>
            </a:r>
          </a:p>
          <a:p>
            <a:pPr marL="344286" lvl="1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r>
              <a:rPr lang="en-GB" sz="1600" dirty="0">
                <a:ea typeface="+mn-ea"/>
                <a:cs typeface="+mn-cs"/>
              </a:rPr>
              <a:t>Placement for jobseekers from abroad</a:t>
            </a:r>
          </a:p>
          <a:p>
            <a:pPr marL="344286" lvl="1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r>
              <a:rPr lang="en-GB" sz="1600" dirty="0">
                <a:ea typeface="+mn-ea"/>
                <a:cs typeface="+mn-cs"/>
              </a:rPr>
              <a:t>Specific recruitment events in country of origin</a:t>
            </a:r>
          </a:p>
          <a:p>
            <a:pPr marL="344286" lvl="1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r>
              <a:rPr lang="en-GB" sz="1600" dirty="0" smtClean="0">
                <a:ea typeface="+mn-ea"/>
                <a:cs typeface="+mn-cs"/>
              </a:rPr>
              <a:t>Information </a:t>
            </a:r>
            <a:r>
              <a:rPr lang="en-GB" sz="1600" dirty="0">
                <a:ea typeface="+mn-ea"/>
                <a:cs typeface="+mn-cs"/>
              </a:rPr>
              <a:t>and advice about the German </a:t>
            </a:r>
            <a:r>
              <a:rPr lang="en-US" sz="1600" dirty="0">
                <a:ea typeface="+mn-ea"/>
                <a:cs typeface="+mn-cs"/>
              </a:rPr>
              <a:t>L</a:t>
            </a:r>
            <a:r>
              <a:rPr lang="en-US" sz="1600" dirty="0" smtClean="0">
                <a:ea typeface="+mn-ea"/>
                <a:cs typeface="+mn-cs"/>
              </a:rPr>
              <a:t>abor</a:t>
            </a:r>
            <a:r>
              <a:rPr lang="en-GB" sz="1600" dirty="0" smtClean="0">
                <a:ea typeface="+mn-ea"/>
                <a:cs typeface="+mn-cs"/>
              </a:rPr>
              <a:t> </a:t>
            </a:r>
            <a:r>
              <a:rPr lang="en-GB" sz="1600" dirty="0">
                <a:ea typeface="+mn-ea"/>
                <a:cs typeface="+mn-cs"/>
              </a:rPr>
              <a:t>M</a:t>
            </a:r>
            <a:r>
              <a:rPr lang="en-GB" sz="1600" dirty="0" smtClean="0">
                <a:ea typeface="+mn-ea"/>
                <a:cs typeface="+mn-cs"/>
              </a:rPr>
              <a:t>arket </a:t>
            </a:r>
            <a:r>
              <a:rPr lang="en-GB" sz="1600" dirty="0">
                <a:ea typeface="+mn-ea"/>
                <a:cs typeface="+mn-cs"/>
              </a:rPr>
              <a:t>and employment opportunities</a:t>
            </a:r>
          </a:p>
          <a:p>
            <a:pPr defTabSz="917145" eaLnBrk="1" hangingPunct="1">
              <a:defRPr/>
            </a:pPr>
            <a:endParaRPr lang="en-US" dirty="0" smtClean="0"/>
          </a:p>
          <a:p>
            <a:pPr defTabSz="917145" eaLnBrk="1" hangingPunct="1">
              <a:defRPr/>
            </a:pPr>
            <a:endParaRPr lang="de-DE" dirty="0" smtClean="0"/>
          </a:p>
        </p:txBody>
      </p:sp>
      <p:grpSp>
        <p:nvGrpSpPr>
          <p:cNvPr id="46085" name="Gruppieren 21"/>
          <p:cNvGrpSpPr>
            <a:grpSpLocks/>
          </p:cNvGrpSpPr>
          <p:nvPr/>
        </p:nvGrpSpPr>
        <p:grpSpPr bwMode="auto">
          <a:xfrm>
            <a:off x="4276725" y="1600200"/>
            <a:ext cx="4749800" cy="3505200"/>
            <a:chOff x="754099" y="1378375"/>
            <a:chExt cx="6006556" cy="5545944"/>
          </a:xfrm>
        </p:grpSpPr>
        <p:pic>
          <p:nvPicPr>
            <p:cNvPr id="46086" name="Grafik 11" descr="europa_transparent.gif"/>
            <p:cNvPicPr>
              <a:picLocks noChangeAspect="1"/>
            </p:cNvPicPr>
            <p:nvPr/>
          </p:nvPicPr>
          <p:blipFill>
            <a:blip r:embed="rId5"/>
            <a:srcRect l="-2" r="6438"/>
            <a:stretch>
              <a:fillRect/>
            </a:stretch>
          </p:blipFill>
          <p:spPr bwMode="auto">
            <a:xfrm>
              <a:off x="754099" y="1378375"/>
              <a:ext cx="6006556" cy="5545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Grafik 12" descr="pfeil_rot.png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8897979">
              <a:off x="3645206" y="2854232"/>
              <a:ext cx="1104998" cy="686480"/>
            </a:xfrm>
            <a:prstGeom prst="rect">
              <a:avLst/>
            </a:prstGeom>
          </p:spPr>
        </p:pic>
        <p:pic>
          <p:nvPicPr>
            <p:cNvPr id="14" name="Grafik 13" descr="pfeil_rot.pn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0800000">
              <a:off x="2585500" y="2912676"/>
              <a:ext cx="1139876" cy="708148"/>
            </a:xfrm>
            <a:prstGeom prst="rect">
              <a:avLst/>
            </a:prstGeom>
            <a:scene3d>
              <a:camera prst="orthographicFront">
                <a:rot lat="0" lon="10200000" rev="0"/>
              </a:camera>
              <a:lightRig rig="threePt" dir="t"/>
            </a:scene3d>
          </p:spPr>
        </p:pic>
        <p:pic>
          <p:nvPicPr>
            <p:cNvPr id="15" name="Grafik 14" descr="pfeil_rot.pn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>
              <a:off x="3969621" y="3486568"/>
              <a:ext cx="1273226" cy="790992"/>
            </a:xfrm>
            <a:prstGeom prst="rect">
              <a:avLst/>
            </a:prstGeom>
            <a:scene3d>
              <a:camera prst="orthographicFront">
                <a:rot lat="13200000" lon="9600000" rev="15000000"/>
              </a:camera>
              <a:lightRig rig="threePt" dir="t"/>
            </a:scene3d>
          </p:spPr>
        </p:pic>
        <p:pic>
          <p:nvPicPr>
            <p:cNvPr id="16" name="Grafik 15" descr="pfeil_rot.pn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6300000">
              <a:off x="2739539" y="4169379"/>
              <a:ext cx="1139876" cy="708148"/>
            </a:xfrm>
            <a:prstGeom prst="rect">
              <a:avLst/>
            </a:prstGeom>
            <a:scene3d>
              <a:camera prst="orthographicFront">
                <a:rot lat="0" lon="10200000" rev="0"/>
              </a:camera>
              <a:lightRig rig="threePt" dir="t"/>
            </a:scene3d>
          </p:spPr>
        </p:pic>
        <p:grpSp>
          <p:nvGrpSpPr>
            <p:cNvPr id="46091" name="Gruppieren 19"/>
            <p:cNvGrpSpPr>
              <a:grpSpLocks/>
            </p:cNvGrpSpPr>
            <p:nvPr/>
          </p:nvGrpSpPr>
          <p:grpSpPr bwMode="auto">
            <a:xfrm>
              <a:off x="2900140" y="3302890"/>
              <a:ext cx="1664121" cy="1384039"/>
              <a:chOff x="2900140" y="3302890"/>
              <a:chExt cx="1664121" cy="1384039"/>
            </a:xfrm>
          </p:grpSpPr>
          <p:pic>
            <p:nvPicPr>
              <p:cNvPr id="19" name="Grafik 18" descr="pfeil_blau.png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1334032">
                <a:off x="4056282" y="4190758"/>
                <a:ext cx="507979" cy="339711"/>
              </a:xfrm>
              <a:prstGeom prst="rect">
                <a:avLst/>
              </a:prstGeom>
              <a:scene3d>
                <a:camera prst="orthographicFront">
                  <a:rot lat="0" lon="11099976" rev="0"/>
                </a:camera>
                <a:lightRig rig="threePt" dir="t"/>
              </a:scene3d>
            </p:spPr>
          </p:pic>
          <p:pic>
            <p:nvPicPr>
              <p:cNvPr id="20" name="Grafik 19" descr="pfeil_blau.png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1099381">
                <a:off x="3230553" y="4347218"/>
                <a:ext cx="507979" cy="339711"/>
              </a:xfrm>
              <a:prstGeom prst="rect">
                <a:avLst/>
              </a:prstGeom>
            </p:spPr>
          </p:pic>
          <p:pic>
            <p:nvPicPr>
              <p:cNvPr id="21" name="Grafik 20" descr="pfeil_blau.png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3919312">
                <a:off x="2792147" y="3410883"/>
                <a:ext cx="652029" cy="436044"/>
              </a:xfrm>
              <a:prstGeom prst="rect">
                <a:avLst/>
              </a:prstGeom>
              <a:scene3d>
                <a:camera prst="orthographicFront">
                  <a:rot lat="36625" lon="21384810" rev="578297"/>
                </a:camera>
                <a:lightRig rig="threePt" dir="t"/>
              </a:scene3d>
            </p:spPr>
          </p:pic>
        </p:grpSp>
        <p:pic>
          <p:nvPicPr>
            <p:cNvPr id="18" name="Grafik 17" descr="pfeil_rot.pn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6300000">
              <a:off x="1505107" y="4146578"/>
              <a:ext cx="2101736" cy="1305703"/>
            </a:xfrm>
            <a:prstGeom prst="rect">
              <a:avLst/>
            </a:prstGeom>
            <a:scene3d>
              <a:camera prst="orthographicFront">
                <a:rot lat="0" lon="10200000" rev="0"/>
              </a:camera>
              <a:lightRig rig="threePt" dir="t"/>
            </a:scene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5"/>
          <p:cNvSpPr>
            <a:spLocks noGrp="1"/>
          </p:cNvSpPr>
          <p:nvPr>
            <p:ph type="title"/>
          </p:nvPr>
        </p:nvSpPr>
        <p:spPr bwMode="auto">
          <a:xfrm>
            <a:off x="720725" y="539750"/>
            <a:ext cx="7631113" cy="7207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mtClean="0">
                <a:latin typeface="Arial" charset="0"/>
                <a:cs typeface="Arial" charset="0"/>
              </a:rPr>
              <a:t>Counseling available through different channels</a:t>
            </a:r>
          </a:p>
        </p:txBody>
      </p:sp>
      <p:sp>
        <p:nvSpPr>
          <p:cNvPr id="48130" name="Fußzeilenplatzhalt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pPr defTabSz="915988"/>
            <a:r>
              <a:rPr lang="en-US"/>
              <a:t>Living and working in Germany  </a:t>
            </a:r>
            <a:endParaRPr lang="de-DE"/>
          </a:p>
        </p:txBody>
      </p:sp>
      <p:pic>
        <p:nvPicPr>
          <p:cNvPr id="48131" name="Grafi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9888" y="6521450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nhaltsplatzhalter 4"/>
          <p:cNvSpPr>
            <a:spLocks noGrp="1"/>
          </p:cNvSpPr>
          <p:nvPr>
            <p:ph idx="1"/>
          </p:nvPr>
        </p:nvSpPr>
        <p:spPr>
          <a:xfrm>
            <a:off x="511175" y="2449513"/>
            <a:ext cx="7700963" cy="1577975"/>
          </a:xfrm>
        </p:spPr>
        <p:txBody>
          <a:bodyPr/>
          <a:lstStyle/>
          <a:p>
            <a:pPr marL="0" lvl="1" indent="0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None/>
              <a:defRPr/>
            </a:pPr>
            <a:endParaRPr lang="en-US" sz="1600" dirty="0"/>
          </a:p>
          <a:p>
            <a:pPr marL="344286" lvl="1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endParaRPr lang="en-US" sz="1600" dirty="0"/>
          </a:p>
          <a:p>
            <a:pPr marL="0" lvl="1" indent="0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None/>
              <a:defRPr/>
            </a:pPr>
            <a:endParaRPr lang="de-DE" sz="1600" dirty="0" smtClean="0">
              <a:ea typeface="+mn-ea"/>
              <a:cs typeface="+mn-cs"/>
            </a:endParaRPr>
          </a:p>
          <a:p>
            <a:pPr defTabSz="917145" eaLnBrk="1" hangingPunct="1">
              <a:defRPr/>
            </a:pPr>
            <a:endParaRPr lang="en-US" dirty="0" smtClean="0"/>
          </a:p>
          <a:p>
            <a:pPr defTabSz="917145" eaLnBrk="1" hangingPunct="1">
              <a:defRPr/>
            </a:pPr>
            <a:endParaRPr lang="de-DE" dirty="0" smtClean="0"/>
          </a:p>
        </p:txBody>
      </p:sp>
      <p:sp>
        <p:nvSpPr>
          <p:cNvPr id="47" name="TextBox 20"/>
          <p:cNvSpPr txBox="1"/>
          <p:nvPr/>
        </p:nvSpPr>
        <p:spPr>
          <a:xfrm>
            <a:off x="5921375" y="4883150"/>
            <a:ext cx="2241550" cy="36036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rgbClr val="FAD2D7"/>
              </a:gs>
              <a:gs pos="100000">
                <a:schemeClr val="bg1"/>
              </a:gs>
            </a:gsLst>
            <a:lin ang="0" scaled="1"/>
            <a:tileRect/>
          </a:gradFill>
          <a:ln w="12700">
            <a:noFill/>
          </a:ln>
        </p:spPr>
        <p:txBody>
          <a:bodyPr lIns="143944" tIns="89964" rIns="89964" bIns="89964" anchor="ctr"/>
          <a:lstStyle/>
          <a:p>
            <a:pPr algn="ctr" defTabSz="91404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200" b="1" dirty="0">
                <a:solidFill>
                  <a:srgbClr val="000000"/>
                </a:solidFill>
              </a:rPr>
              <a:t>E-Mail </a:t>
            </a:r>
          </a:p>
        </p:txBody>
      </p:sp>
      <p:sp>
        <p:nvSpPr>
          <p:cNvPr id="48" name="TextBox 2"/>
          <p:cNvSpPr txBox="1"/>
          <p:nvPr/>
        </p:nvSpPr>
        <p:spPr>
          <a:xfrm>
            <a:off x="819150" y="4883150"/>
            <a:ext cx="2239963" cy="36036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rgbClr val="FAD2D7"/>
              </a:gs>
              <a:gs pos="100000">
                <a:schemeClr val="bg1"/>
              </a:gs>
            </a:gsLst>
            <a:lin ang="10800000" scaled="1"/>
            <a:tileRect/>
          </a:gradFill>
          <a:ln w="12700">
            <a:noFill/>
          </a:ln>
        </p:spPr>
        <p:txBody>
          <a:bodyPr lIns="89964" tIns="89964" rIns="143944" bIns="89964" anchor="ctr"/>
          <a:lstStyle/>
          <a:p>
            <a:pPr algn="ctr" defTabSz="914048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000000"/>
                </a:solidFill>
              </a:rPr>
              <a:t>Telephone</a:t>
            </a:r>
          </a:p>
        </p:txBody>
      </p:sp>
      <p:sp>
        <p:nvSpPr>
          <p:cNvPr id="49" name="TextBox 3"/>
          <p:cNvSpPr txBox="1"/>
          <p:nvPr/>
        </p:nvSpPr>
        <p:spPr>
          <a:xfrm>
            <a:off x="677863" y="1782763"/>
            <a:ext cx="2239962" cy="361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rgbClr val="FAD2D7"/>
              </a:gs>
              <a:gs pos="100000">
                <a:schemeClr val="bg1"/>
              </a:gs>
            </a:gsLst>
            <a:lin ang="10800000" scaled="1"/>
            <a:tileRect/>
          </a:gradFill>
          <a:ln w="12700">
            <a:noFill/>
          </a:ln>
        </p:spPr>
        <p:txBody>
          <a:bodyPr lIns="89964" tIns="89964" rIns="143944" bIns="89964" anchor="ctr"/>
          <a:lstStyle/>
          <a:p>
            <a:pPr algn="ctr" defTabSz="91404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200" b="1" dirty="0">
                <a:solidFill>
                  <a:srgbClr val="000000"/>
                </a:solidFill>
              </a:rPr>
              <a:t>Individualisierte </a:t>
            </a:r>
            <a:br>
              <a:rPr lang="de-DE" sz="1200" b="1" dirty="0">
                <a:solidFill>
                  <a:srgbClr val="000000"/>
                </a:solidFill>
              </a:rPr>
            </a:br>
            <a:r>
              <a:rPr lang="de-DE" sz="1200" b="1" dirty="0">
                <a:solidFill>
                  <a:srgbClr val="000000"/>
                </a:solidFill>
              </a:rPr>
              <a:t>Bewerber-Beratung</a:t>
            </a:r>
          </a:p>
        </p:txBody>
      </p:sp>
      <p:sp>
        <p:nvSpPr>
          <p:cNvPr id="50" name="Oval 11"/>
          <p:cNvSpPr/>
          <p:nvPr/>
        </p:nvSpPr>
        <p:spPr>
          <a:xfrm>
            <a:off x="3273425" y="2162175"/>
            <a:ext cx="2435225" cy="26384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4" tIns="71974" rIns="71974" bIns="71974"/>
          <a:lstStyle/>
          <a:p>
            <a:pPr algn="ctr" defTabSz="914048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600"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51" name="Oval 12"/>
          <p:cNvSpPr/>
          <p:nvPr/>
        </p:nvSpPr>
        <p:spPr>
          <a:xfrm>
            <a:off x="3730625" y="2657475"/>
            <a:ext cx="1520825" cy="1647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4" tIns="71974" rIns="71974" bIns="71974"/>
          <a:lstStyle/>
          <a:p>
            <a:pPr algn="ctr" defTabSz="91404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6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52" name="Oval 85"/>
          <p:cNvSpPr>
            <a:spLocks noChangeArrowheads="1"/>
          </p:cNvSpPr>
          <p:nvPr/>
        </p:nvSpPr>
        <p:spPr bwMode="auto">
          <a:xfrm>
            <a:off x="3838575" y="2779713"/>
            <a:ext cx="1304925" cy="1403350"/>
          </a:xfrm>
          <a:prstGeom prst="ellipse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64" rIns="0" bIns="89964" anchor="ctr"/>
          <a:lstStyle/>
          <a:p>
            <a:pPr algn="ctr" defTabSz="914048">
              <a:lnSpc>
                <a:spcPct val="90000"/>
              </a:lnSpc>
              <a:spcBef>
                <a:spcPct val="50000"/>
              </a:spcBef>
              <a:defRPr/>
            </a:pPr>
            <a:endParaRPr lang="de-DE" sz="1200" b="1" dirty="0">
              <a:solidFill>
                <a:srgbClr val="000000"/>
              </a:solidFill>
            </a:endParaRPr>
          </a:p>
          <a:p>
            <a:pPr algn="ctr" defTabSz="914048">
              <a:lnSpc>
                <a:spcPct val="90000"/>
              </a:lnSpc>
              <a:spcBef>
                <a:spcPct val="50000"/>
              </a:spcBef>
              <a:defRPr/>
            </a:pPr>
            <a:endParaRPr lang="de-DE" sz="1200" b="1" dirty="0">
              <a:solidFill>
                <a:srgbClr val="000000"/>
              </a:solidFill>
            </a:endParaRPr>
          </a:p>
          <a:p>
            <a:pPr algn="ctr" defTabSz="914048">
              <a:lnSpc>
                <a:spcPct val="90000"/>
              </a:lnSpc>
              <a:spcBef>
                <a:spcPct val="50000"/>
              </a:spcBef>
              <a:defRPr/>
            </a:pPr>
            <a:endParaRPr lang="de-DE" sz="1200" b="1" dirty="0">
              <a:solidFill>
                <a:srgbClr val="000000"/>
              </a:solidFill>
            </a:endParaRPr>
          </a:p>
          <a:p>
            <a:pPr algn="ctr" defTabSz="91404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200" b="1" dirty="0">
                <a:solidFill>
                  <a:srgbClr val="000000"/>
                </a:solidFill>
              </a:rPr>
              <a:t>Migration Support Center</a:t>
            </a:r>
          </a:p>
        </p:txBody>
      </p:sp>
      <p:sp>
        <p:nvSpPr>
          <p:cNvPr id="53" name="TextBox 14"/>
          <p:cNvSpPr txBox="1"/>
          <p:nvPr/>
        </p:nvSpPr>
        <p:spPr>
          <a:xfrm rot="17857966">
            <a:off x="3546874" y="2700942"/>
            <a:ext cx="1376063" cy="1180634"/>
          </a:xfrm>
          <a:prstGeom prst="rect">
            <a:avLst/>
          </a:prstGeom>
          <a:noFill/>
        </p:spPr>
        <p:txBody>
          <a:bodyPr spcFirstLastPara="1" lIns="0" tIns="0" rIns="0" bIns="0">
            <a:prstTxWarp prst="textArchUp">
              <a:avLst>
                <a:gd name="adj" fmla="val 11973952"/>
              </a:avLst>
            </a:prstTxWarp>
          </a:bodyPr>
          <a:lstStyle/>
          <a:p>
            <a:pPr marL="179931" indent="-179931" algn="ctr" defTabSz="914048">
              <a:lnSpc>
                <a:spcPct val="80000"/>
              </a:lnSpc>
              <a:spcBef>
                <a:spcPct val="50000"/>
              </a:spcBef>
              <a:spcAft>
                <a:spcPts val="596"/>
              </a:spcAft>
              <a:buClr>
                <a:srgbClr val="000000"/>
              </a:buClr>
              <a:buSzPct val="80000"/>
              <a:defRPr/>
            </a:pPr>
            <a:r>
              <a:rPr lang="en-US" sz="1200" b="1" dirty="0">
                <a:solidFill>
                  <a:srgbClr val="FFFFFF"/>
                </a:solidFill>
              </a:rPr>
              <a:t>Services for applicants</a:t>
            </a:r>
          </a:p>
        </p:txBody>
      </p:sp>
      <p:sp>
        <p:nvSpPr>
          <p:cNvPr id="54" name="TextBox 15"/>
          <p:cNvSpPr txBox="1"/>
          <p:nvPr/>
        </p:nvSpPr>
        <p:spPr>
          <a:xfrm rot="3971259">
            <a:off x="4013079" y="2790990"/>
            <a:ext cx="1555317" cy="1015636"/>
          </a:xfrm>
          <a:prstGeom prst="rect">
            <a:avLst/>
          </a:prstGeom>
          <a:noFill/>
        </p:spPr>
        <p:txBody>
          <a:bodyPr spcFirstLastPara="1" lIns="0" tIns="0" rIns="0" bIns="0">
            <a:prstTxWarp prst="textArchUp">
              <a:avLst>
                <a:gd name="adj" fmla="val 10646000"/>
              </a:avLst>
            </a:prstTxWarp>
          </a:bodyPr>
          <a:lstStyle/>
          <a:p>
            <a:pPr algn="ctr" defTabSz="914048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FFFFFF"/>
                </a:solidFill>
              </a:rPr>
              <a:t>services for employers</a:t>
            </a:r>
          </a:p>
        </p:txBody>
      </p:sp>
      <p:sp>
        <p:nvSpPr>
          <p:cNvPr id="56" name="TextBox 17"/>
          <p:cNvSpPr txBox="1"/>
          <p:nvPr/>
        </p:nvSpPr>
        <p:spPr>
          <a:xfrm>
            <a:off x="6062663" y="1782763"/>
            <a:ext cx="2241550" cy="361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rgbClr val="FAD2D7"/>
              </a:gs>
              <a:gs pos="100000">
                <a:schemeClr val="bg1"/>
              </a:gs>
            </a:gsLst>
            <a:lin ang="0" scaled="1"/>
            <a:tileRect/>
          </a:gradFill>
          <a:ln w="12700">
            <a:noFill/>
          </a:ln>
        </p:spPr>
        <p:txBody>
          <a:bodyPr lIns="143944" tIns="89964" rIns="89964" bIns="89964" anchor="ctr"/>
          <a:lstStyle/>
          <a:p>
            <a:pPr algn="ctr" defTabSz="914048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000000"/>
                </a:solidFill>
              </a:rPr>
              <a:t>Individualized counseling for employers</a:t>
            </a:r>
          </a:p>
        </p:txBody>
      </p:sp>
      <p:sp>
        <p:nvSpPr>
          <p:cNvPr id="57" name="Rectangle 22"/>
          <p:cNvSpPr/>
          <p:nvPr/>
        </p:nvSpPr>
        <p:spPr>
          <a:xfrm>
            <a:off x="6062663" y="2209800"/>
            <a:ext cx="2255837" cy="1662113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4" tIns="0" rIns="0" bIns="0"/>
          <a:lstStyle/>
          <a:p>
            <a:pPr defTabSz="914048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1200" b="1" dirty="0">
                <a:solidFill>
                  <a:schemeClr val="bg2">
                    <a:lumMod val="75000"/>
                  </a:schemeClr>
                </a:solidFill>
              </a:rPr>
              <a:t>Main services:</a:t>
            </a:r>
          </a:p>
          <a:p>
            <a:pPr marL="288814" lvl="1" indent="-174560" defTabSz="914048">
              <a:lnSpc>
                <a:spcPct val="90000"/>
              </a:lnSpc>
              <a:spcBef>
                <a:spcPct val="50000"/>
              </a:spcBef>
              <a:buClr>
                <a:srgbClr val="E2001A"/>
              </a:buClr>
              <a:buSzPct val="100000"/>
              <a:buFont typeface="Arial"/>
              <a:buChar char="•"/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Individual counseling regarding: recognition of professions, access to the German Labor Market etc. 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58" name="Oval 26"/>
          <p:cNvSpPr/>
          <p:nvPr/>
        </p:nvSpPr>
        <p:spPr>
          <a:xfrm>
            <a:off x="3095625" y="2495550"/>
            <a:ext cx="166688" cy="180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4" tIns="71974" rIns="71974" bIns="71974"/>
          <a:lstStyle/>
          <a:p>
            <a:pPr algn="ctr" defTabSz="914048">
              <a:lnSpc>
                <a:spcPct val="90000"/>
              </a:lnSpc>
              <a:spcBef>
                <a:spcPct val="50000"/>
              </a:spcBef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59" name="Oval 27"/>
          <p:cNvSpPr/>
          <p:nvPr/>
        </p:nvSpPr>
        <p:spPr>
          <a:xfrm>
            <a:off x="5091113" y="1963738"/>
            <a:ext cx="166687" cy="180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4" tIns="71974" rIns="71974" bIns="71974"/>
          <a:lstStyle/>
          <a:p>
            <a:pPr algn="ctr" defTabSz="914048">
              <a:lnSpc>
                <a:spcPct val="90000"/>
              </a:lnSpc>
              <a:spcBef>
                <a:spcPct val="50000"/>
              </a:spcBef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60" name="Oval 30"/>
          <p:cNvSpPr/>
          <p:nvPr/>
        </p:nvSpPr>
        <p:spPr>
          <a:xfrm>
            <a:off x="5865813" y="3387725"/>
            <a:ext cx="168275" cy="180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4" tIns="71974" rIns="71974" bIns="71974"/>
          <a:lstStyle/>
          <a:p>
            <a:pPr algn="ctr" defTabSz="914048">
              <a:lnSpc>
                <a:spcPct val="90000"/>
              </a:lnSpc>
              <a:spcBef>
                <a:spcPct val="50000"/>
              </a:spcBef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cxnSp>
        <p:nvCxnSpPr>
          <p:cNvPr id="61" name="Straight Connector 33"/>
          <p:cNvCxnSpPr>
            <a:endCxn id="51" idx="0"/>
          </p:cNvCxnSpPr>
          <p:nvPr/>
        </p:nvCxnSpPr>
        <p:spPr>
          <a:xfrm>
            <a:off x="4486275" y="1631950"/>
            <a:ext cx="4763" cy="1025525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34"/>
          <p:cNvCxnSpPr/>
          <p:nvPr/>
        </p:nvCxnSpPr>
        <p:spPr>
          <a:xfrm flipH="1" flipV="1">
            <a:off x="5140325" y="3900488"/>
            <a:ext cx="811213" cy="504825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5"/>
          <p:cNvCxnSpPr/>
          <p:nvPr/>
        </p:nvCxnSpPr>
        <p:spPr>
          <a:xfrm flipH="1">
            <a:off x="3025775" y="3871913"/>
            <a:ext cx="860425" cy="528637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8"/>
          <p:cNvSpPr/>
          <p:nvPr/>
        </p:nvSpPr>
        <p:spPr>
          <a:xfrm>
            <a:off x="677863" y="2209800"/>
            <a:ext cx="2178050" cy="2408238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89964" bIns="0"/>
          <a:lstStyle/>
          <a:p>
            <a:pPr defTabSz="914048">
              <a:lnSpc>
                <a:spcPct val="90000"/>
              </a:lnSpc>
              <a:spcBef>
                <a:spcPts val="300"/>
              </a:spcBef>
              <a:buClr>
                <a:srgbClr val="E2001A"/>
              </a:buClr>
              <a:buSzPct val="100000"/>
              <a:defRPr/>
            </a:pPr>
            <a:r>
              <a:rPr lang="en-US" sz="1200" b="1" dirty="0">
                <a:solidFill>
                  <a:schemeClr val="bg2">
                    <a:lumMod val="75000"/>
                  </a:schemeClr>
                </a:solidFill>
              </a:rPr>
              <a:t>Main services:</a:t>
            </a:r>
          </a:p>
          <a:p>
            <a:pPr marL="288814" lvl="1" indent="-174560" defTabSz="914048">
              <a:lnSpc>
                <a:spcPct val="90000"/>
              </a:lnSpc>
              <a:spcBef>
                <a:spcPts val="300"/>
              </a:spcBef>
              <a:buClr>
                <a:srgbClr val="E2001A"/>
              </a:buClr>
              <a:buSzPct val="100000"/>
              <a:buFont typeface="Arial"/>
              <a:buChar char="•"/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Individual counseling in all areas (pre and post arrival)</a:t>
            </a:r>
          </a:p>
          <a:p>
            <a:pPr marL="288814" lvl="1" indent="-174560" defTabSz="914048">
              <a:lnSpc>
                <a:spcPct val="90000"/>
              </a:lnSpc>
              <a:spcBef>
                <a:spcPts val="300"/>
              </a:spcBef>
              <a:buClr>
                <a:srgbClr val="E2001A"/>
              </a:buClr>
              <a:buSzPct val="100000"/>
              <a:buFont typeface="Arial"/>
              <a:buChar char="•"/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Guiding through necessary local administrative processes</a:t>
            </a:r>
          </a:p>
          <a:p>
            <a:pPr marL="288814" lvl="1" indent="-174560" defTabSz="914048">
              <a:lnSpc>
                <a:spcPct val="90000"/>
              </a:lnSpc>
              <a:spcBef>
                <a:spcPts val="300"/>
              </a:spcBef>
              <a:buClr>
                <a:srgbClr val="E2001A"/>
              </a:buClr>
              <a:buSzPct val="100000"/>
              <a:buFont typeface="Arial"/>
              <a:buChar char="•"/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Supporting spouse in job search</a:t>
            </a:r>
          </a:p>
          <a:p>
            <a:pPr marL="288814" lvl="1" indent="-174560" defTabSz="914048">
              <a:lnSpc>
                <a:spcPct val="90000"/>
              </a:lnSpc>
              <a:spcBef>
                <a:spcPts val="300"/>
              </a:spcBef>
              <a:buClr>
                <a:srgbClr val="E2001A"/>
              </a:buClr>
              <a:buSzPct val="100000"/>
              <a:buFont typeface="Arial"/>
              <a:buChar char="•"/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Aid integration in cooperation with local community centers</a:t>
            </a:r>
          </a:p>
        </p:txBody>
      </p:sp>
      <p:sp>
        <p:nvSpPr>
          <p:cNvPr id="65" name="Rectangle 40"/>
          <p:cNvSpPr/>
          <p:nvPr/>
        </p:nvSpPr>
        <p:spPr>
          <a:xfrm>
            <a:off x="819150" y="5319713"/>
            <a:ext cx="2276475" cy="84137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89964" bIns="0"/>
          <a:lstStyle/>
          <a:p>
            <a:pPr defTabSz="914048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1200" b="1" dirty="0">
                <a:solidFill>
                  <a:schemeClr val="bg2">
                    <a:lumMod val="75000"/>
                  </a:schemeClr>
                </a:solidFill>
              </a:rPr>
              <a:t>Access through: </a:t>
            </a:r>
          </a:p>
          <a:p>
            <a:pPr marL="288814" lvl="1" indent="-174560" defTabSz="914048">
              <a:lnSpc>
                <a:spcPct val="90000"/>
              </a:lnSpc>
              <a:spcBef>
                <a:spcPts val="300"/>
              </a:spcBef>
              <a:buClr>
                <a:srgbClr val="E2001A"/>
              </a:buClr>
              <a:buSzPct val="100000"/>
              <a:buFont typeface="Arial"/>
              <a:buChar char="•"/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Hotlines: ZAV and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MiiG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66" name="Straight Connector 42"/>
          <p:cNvCxnSpPr/>
          <p:nvPr/>
        </p:nvCxnSpPr>
        <p:spPr>
          <a:xfrm flipV="1">
            <a:off x="4441825" y="4962525"/>
            <a:ext cx="49213" cy="604838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9"/>
          <p:cNvSpPr txBox="1"/>
          <p:nvPr/>
        </p:nvSpPr>
        <p:spPr>
          <a:xfrm>
            <a:off x="3370263" y="5616575"/>
            <a:ext cx="2241550" cy="361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rgbClr val="FAD2D7"/>
              </a:gs>
              <a:gs pos="100000">
                <a:schemeClr val="bg1"/>
              </a:gs>
            </a:gsLst>
            <a:lin ang="5400000" scaled="1"/>
            <a:tileRect/>
          </a:gradFill>
          <a:ln w="12700">
            <a:noFill/>
          </a:ln>
        </p:spPr>
        <p:txBody>
          <a:bodyPr lIns="143944" tIns="89964" rIns="89964" bIns="89964" anchor="ctr"/>
          <a:lstStyle/>
          <a:p>
            <a:pPr algn="ctr" defTabSz="91404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200" b="1" dirty="0">
                <a:solidFill>
                  <a:srgbClr val="000000"/>
                </a:solidFill>
              </a:rPr>
              <a:t>Live Text Chat </a:t>
            </a:r>
          </a:p>
        </p:txBody>
      </p:sp>
      <p:cxnSp>
        <p:nvCxnSpPr>
          <p:cNvPr id="68" name="Straight Connector 191"/>
          <p:cNvCxnSpPr>
            <a:stCxn id="67" idx="0"/>
            <a:endCxn id="50" idx="4"/>
          </p:cNvCxnSpPr>
          <p:nvPr/>
        </p:nvCxnSpPr>
        <p:spPr>
          <a:xfrm flipH="1" flipV="1">
            <a:off x="4491038" y="4800600"/>
            <a:ext cx="0" cy="815975"/>
          </a:xfrm>
          <a:prstGeom prst="straightConnector1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79"/>
          <p:cNvSpPr/>
          <p:nvPr/>
        </p:nvSpPr>
        <p:spPr>
          <a:xfrm>
            <a:off x="3370263" y="6034088"/>
            <a:ext cx="2241550" cy="623887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4" tIns="0" rIns="0" bIns="0"/>
          <a:lstStyle/>
          <a:p>
            <a:pPr defTabSz="914048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MiiG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Website</a:t>
            </a:r>
          </a:p>
          <a:p>
            <a:pPr defTabSz="914048">
              <a:lnSpc>
                <a:spcPct val="90000"/>
              </a:lnSpc>
              <a:spcBef>
                <a:spcPts val="300"/>
              </a:spcBef>
              <a:defRPr/>
            </a:pPr>
            <a:endParaRPr lang="de-DE" sz="1200" dirty="0">
              <a:solidFill>
                <a:srgbClr val="E2001A"/>
              </a:solidFill>
            </a:endParaRPr>
          </a:p>
        </p:txBody>
      </p:sp>
      <p:pic>
        <p:nvPicPr>
          <p:cNvPr id="70" name="Picture 4" descr="F51A930A75476649A701ABA38774D6F4@mail"/>
          <p:cNvPicPr preferRelativeResize="0">
            <a:picLocks noChangeArrowheads="1"/>
          </p:cNvPicPr>
          <p:nvPr/>
        </p:nvPicPr>
        <p:blipFill>
          <a:blip r:embed="rId5" cstate="print"/>
          <a:srcRect b="10197"/>
          <a:stretch>
            <a:fillRect/>
          </a:stretch>
        </p:blipFill>
        <p:spPr bwMode="auto">
          <a:xfrm>
            <a:off x="4175428" y="2981868"/>
            <a:ext cx="630771" cy="57179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815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0413" y="4857750"/>
            <a:ext cx="38258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26375" y="4857750"/>
            <a:ext cx="3825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70513" y="5565775"/>
            <a:ext cx="3841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9" name="clipart_icons_organisati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31188" y="1743075"/>
            <a:ext cx="38258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5" name="Elbow Connector 41"/>
          <p:cNvCxnSpPr>
            <a:stCxn id="76" idx="2"/>
            <a:endCxn id="48" idx="3"/>
          </p:cNvCxnSpPr>
          <p:nvPr/>
        </p:nvCxnSpPr>
        <p:spPr>
          <a:xfrm rot="5400000">
            <a:off x="3232151" y="4445000"/>
            <a:ext cx="444500" cy="790575"/>
          </a:xfrm>
          <a:prstGeom prst="bentConnector2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44"/>
          <p:cNvSpPr/>
          <p:nvPr/>
        </p:nvSpPr>
        <p:spPr>
          <a:xfrm>
            <a:off x="3724275" y="4351338"/>
            <a:ext cx="252413" cy="2667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89964" rIns="91403" bIns="89964" anchor="ctr"/>
          <a:lstStyle/>
          <a:p>
            <a:pPr algn="ctr" defTabSz="914048">
              <a:lnSpc>
                <a:spcPct val="90000"/>
              </a:lnSpc>
              <a:spcBef>
                <a:spcPct val="50000"/>
              </a:spcBef>
              <a:defRPr/>
            </a:pPr>
            <a:endParaRPr lang="de-DE" sz="1400" dirty="0" err="1">
              <a:solidFill>
                <a:srgbClr val="FFFFFF"/>
              </a:solidFill>
            </a:endParaRPr>
          </a:p>
        </p:txBody>
      </p:sp>
      <p:sp>
        <p:nvSpPr>
          <p:cNvPr id="77" name="Rectangle 51"/>
          <p:cNvSpPr/>
          <p:nvPr/>
        </p:nvSpPr>
        <p:spPr>
          <a:xfrm>
            <a:off x="4965700" y="4351338"/>
            <a:ext cx="252413" cy="2667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89964" rIns="91403" bIns="89964" anchor="ctr"/>
          <a:lstStyle/>
          <a:p>
            <a:pPr algn="ctr" defTabSz="914048">
              <a:lnSpc>
                <a:spcPct val="90000"/>
              </a:lnSpc>
              <a:spcBef>
                <a:spcPct val="50000"/>
              </a:spcBef>
              <a:defRPr/>
            </a:pPr>
            <a:endParaRPr lang="de-DE" sz="1400" dirty="0" err="1">
              <a:solidFill>
                <a:srgbClr val="FFFFFF"/>
              </a:solidFill>
            </a:endParaRPr>
          </a:p>
        </p:txBody>
      </p:sp>
      <p:cxnSp>
        <p:nvCxnSpPr>
          <p:cNvPr id="78" name="Elbow Connector 41"/>
          <p:cNvCxnSpPr>
            <a:stCxn id="77" idx="2"/>
            <a:endCxn id="47" idx="1"/>
          </p:cNvCxnSpPr>
          <p:nvPr/>
        </p:nvCxnSpPr>
        <p:spPr>
          <a:xfrm rot="16200000" flipH="1">
            <a:off x="5283994" y="4425157"/>
            <a:ext cx="444500" cy="830262"/>
          </a:xfrm>
          <a:prstGeom prst="bentConnector2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41"/>
          <p:cNvCxnSpPr>
            <a:stCxn id="80" idx="0"/>
            <a:endCxn id="49" idx="3"/>
          </p:cNvCxnSpPr>
          <p:nvPr/>
        </p:nvCxnSpPr>
        <p:spPr>
          <a:xfrm rot="16200000" flipV="1">
            <a:off x="3168651" y="1712912"/>
            <a:ext cx="430212" cy="931863"/>
          </a:xfrm>
          <a:prstGeom prst="bentConnector2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66"/>
          <p:cNvSpPr/>
          <p:nvPr/>
        </p:nvSpPr>
        <p:spPr>
          <a:xfrm>
            <a:off x="3724275" y="2393950"/>
            <a:ext cx="252413" cy="265113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89964" rIns="91403" bIns="89964" anchor="ctr"/>
          <a:lstStyle/>
          <a:p>
            <a:pPr algn="ctr" defTabSz="914048">
              <a:lnSpc>
                <a:spcPct val="90000"/>
              </a:lnSpc>
              <a:spcBef>
                <a:spcPct val="50000"/>
              </a:spcBef>
              <a:defRPr/>
            </a:pPr>
            <a:endParaRPr lang="de-DE" sz="1400" dirty="0" err="1">
              <a:solidFill>
                <a:srgbClr val="FFFFFF"/>
              </a:solidFill>
            </a:endParaRPr>
          </a:p>
        </p:txBody>
      </p:sp>
      <p:sp>
        <p:nvSpPr>
          <p:cNvPr id="81" name="Rectangle 67"/>
          <p:cNvSpPr/>
          <p:nvPr/>
        </p:nvSpPr>
        <p:spPr>
          <a:xfrm>
            <a:off x="4965700" y="2393950"/>
            <a:ext cx="252413" cy="265113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89964" rIns="91403" bIns="89964" anchor="ctr"/>
          <a:lstStyle/>
          <a:p>
            <a:pPr algn="ctr" defTabSz="914048">
              <a:lnSpc>
                <a:spcPct val="90000"/>
              </a:lnSpc>
              <a:spcBef>
                <a:spcPct val="50000"/>
              </a:spcBef>
              <a:defRPr/>
            </a:pPr>
            <a:endParaRPr lang="de-DE" sz="1400" dirty="0" err="1">
              <a:solidFill>
                <a:srgbClr val="FFFFFF"/>
              </a:solidFill>
            </a:endParaRPr>
          </a:p>
        </p:txBody>
      </p:sp>
      <p:cxnSp>
        <p:nvCxnSpPr>
          <p:cNvPr id="82" name="Elbow Connector 41"/>
          <p:cNvCxnSpPr>
            <a:stCxn id="81" idx="0"/>
            <a:endCxn id="56" idx="1"/>
          </p:cNvCxnSpPr>
          <p:nvPr/>
        </p:nvCxnSpPr>
        <p:spPr>
          <a:xfrm rot="5400000" flipH="1" flipV="1">
            <a:off x="5361782" y="1693069"/>
            <a:ext cx="430212" cy="971550"/>
          </a:xfrm>
          <a:prstGeom prst="bentConnector2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64"/>
          <p:cNvSpPr txBox="1"/>
          <p:nvPr/>
        </p:nvSpPr>
        <p:spPr>
          <a:xfrm>
            <a:off x="677863" y="1782763"/>
            <a:ext cx="2239962" cy="36195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rgbClr val="FAD2D7"/>
              </a:gs>
              <a:gs pos="100000">
                <a:schemeClr val="bg1"/>
              </a:gs>
            </a:gsLst>
            <a:lin ang="10800000" scaled="1"/>
            <a:tileRect/>
          </a:gradFill>
          <a:ln w="12700">
            <a:noFill/>
          </a:ln>
        </p:spPr>
        <p:txBody>
          <a:bodyPr lIns="89964" tIns="89964" rIns="143944" bIns="89964" anchor="ctr"/>
          <a:lstStyle/>
          <a:p>
            <a:pPr algn="ctr" defTabSz="914048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000000"/>
                </a:solidFill>
              </a:rPr>
              <a:t>  Individualized counseling for applicants</a:t>
            </a:r>
          </a:p>
        </p:txBody>
      </p:sp>
      <p:pic>
        <p:nvPicPr>
          <p:cNvPr id="48169" name="clipart_icons_clientcentri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2750" y="1743075"/>
            <a:ext cx="3825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1"/>
          <p:cNvSpPr/>
          <p:nvPr/>
        </p:nvSpPr>
        <p:spPr>
          <a:xfrm>
            <a:off x="5899150" y="5327650"/>
            <a:ext cx="2232025" cy="14859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40" tIns="0" rIns="0" bIns="0"/>
          <a:lstStyle/>
          <a:p>
            <a:pPr defTabSz="910742">
              <a:lnSpc>
                <a:spcPct val="90000"/>
              </a:lnSpc>
              <a:spcBef>
                <a:spcPts val="299"/>
              </a:spcBef>
              <a:defRPr/>
            </a:pPr>
            <a:r>
              <a:rPr lang="en-US" sz="1200" b="1" dirty="0">
                <a:solidFill>
                  <a:schemeClr val="bg2">
                    <a:lumMod val="75000"/>
                  </a:schemeClr>
                </a:solidFill>
              </a:rPr>
              <a:t>Access through: </a:t>
            </a:r>
          </a:p>
          <a:p>
            <a:pPr marL="287769" lvl="1" indent="-173927" defTabSz="910742">
              <a:lnSpc>
                <a:spcPct val="90000"/>
              </a:lnSpc>
              <a:spcBef>
                <a:spcPts val="299"/>
              </a:spcBef>
              <a:buClr>
                <a:srgbClr val="E2001A"/>
              </a:buClr>
              <a:buSzPct val="100000"/>
              <a:buFont typeface="Arial"/>
              <a:buChar char="•"/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E-mail addresses: ZAV and 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MiiG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  <a:p>
            <a:pPr marL="287769" lvl="1" indent="-173927" defTabSz="910742">
              <a:lnSpc>
                <a:spcPct val="90000"/>
              </a:lnSpc>
              <a:spcBef>
                <a:spcPts val="299"/>
              </a:spcBef>
              <a:buClr>
                <a:srgbClr val="E2001A"/>
              </a:buClr>
              <a:buSzPct val="100000"/>
              <a:buFont typeface="Arial"/>
              <a:buChar char="•"/>
              <a:defRPr/>
            </a:pPr>
            <a:r>
              <a:rPr lang="en-US" sz="1200" dirty="0" err="1">
                <a:solidFill>
                  <a:schemeClr val="bg2">
                    <a:lumMod val="75000"/>
                  </a:schemeClr>
                </a:solidFill>
              </a:rPr>
              <a:t>MiiG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contact form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3813541" y="3629109"/>
            <a:ext cx="1334114" cy="818396"/>
          </a:xfrm>
          <a:prstGeom prst="rect">
            <a:avLst/>
          </a:prstGeom>
          <a:noFill/>
        </p:spPr>
        <p:txBody>
          <a:bodyPr spcFirstLastPara="1" wrap="none" lIns="0" tIns="0" rIns="0" bIns="0">
            <a:prstTxWarp prst="textArchDown">
              <a:avLst>
                <a:gd name="adj" fmla="val 21406877"/>
              </a:avLst>
            </a:prstTxWarp>
          </a:bodyPr>
          <a:lstStyle/>
          <a:p>
            <a:pPr marL="179931" indent="-179931" algn="ctr" defTabSz="914048">
              <a:lnSpc>
                <a:spcPct val="90000"/>
              </a:lnSpc>
              <a:spcBef>
                <a:spcPct val="50000"/>
              </a:spcBef>
              <a:spcAft>
                <a:spcPts val="596"/>
              </a:spcAft>
              <a:buClr>
                <a:srgbClr val="000000"/>
              </a:buClr>
              <a:buSzPct val="80000"/>
              <a:defRPr/>
            </a:pPr>
            <a:r>
              <a:rPr lang="en-US" sz="1200" b="1" dirty="0">
                <a:solidFill>
                  <a:srgbClr val="FFFFFF"/>
                </a:solidFill>
              </a:rPr>
              <a:t>channels of communication</a:t>
            </a:r>
            <a:r>
              <a:rPr lang="de-DE" sz="1200" b="1" dirty="0">
                <a:solidFill>
                  <a:srgbClr val="FFFFFF"/>
                </a:solidFill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el 5"/>
          <p:cNvSpPr>
            <a:spLocks noGrp="1"/>
          </p:cNvSpPr>
          <p:nvPr>
            <p:ph type="title"/>
          </p:nvPr>
        </p:nvSpPr>
        <p:spPr bwMode="auto">
          <a:xfrm>
            <a:off x="720725" y="539750"/>
            <a:ext cx="7631113" cy="7207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mtClean="0">
                <a:latin typeface="Arial" charset="0"/>
                <a:cs typeface="Arial" charset="0"/>
              </a:rPr>
              <a:t>International Placement Services (IPS)</a:t>
            </a:r>
          </a:p>
        </p:txBody>
      </p:sp>
      <p:sp>
        <p:nvSpPr>
          <p:cNvPr id="52226" name="Fußzeilenplatzhalt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pPr defTabSz="915988"/>
            <a:r>
              <a:rPr lang="en-US"/>
              <a:t>Living and working in Germany  </a:t>
            </a:r>
            <a:endParaRPr lang="de-DE"/>
          </a:p>
        </p:txBody>
      </p:sp>
      <p:pic>
        <p:nvPicPr>
          <p:cNvPr id="52227" name="Grafi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9888" y="6521450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nhaltsplatzhalter 4"/>
          <p:cNvSpPr>
            <a:spLocks noGrp="1"/>
          </p:cNvSpPr>
          <p:nvPr>
            <p:ph idx="1"/>
          </p:nvPr>
        </p:nvSpPr>
        <p:spPr>
          <a:xfrm>
            <a:off x="511175" y="2325688"/>
            <a:ext cx="7700963" cy="4475162"/>
          </a:xfrm>
        </p:spPr>
        <p:txBody>
          <a:bodyPr/>
          <a:lstStyle/>
          <a:p>
            <a:pPr defTabSz="917145" eaLnBrk="1" hangingPunct="1">
              <a:defRPr/>
            </a:pPr>
            <a:endParaRPr lang="en-US" sz="1600" dirty="0" smtClean="0"/>
          </a:p>
          <a:p>
            <a:pPr marL="344286" lvl="1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r>
              <a:rPr lang="en-US" sz="1600" dirty="0"/>
              <a:t>Job placement for foreign </a:t>
            </a:r>
            <a:r>
              <a:rPr lang="en-US" sz="1600" dirty="0" smtClean="0"/>
              <a:t>jobseekers</a:t>
            </a:r>
          </a:p>
          <a:p>
            <a:pPr marL="0" lvl="1" indent="0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None/>
              <a:defRPr/>
            </a:pPr>
            <a:endParaRPr lang="en-US" sz="1600" dirty="0"/>
          </a:p>
          <a:p>
            <a:pPr marL="658462" lvl="2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r>
              <a:rPr lang="en-US" dirty="0" smtClean="0"/>
              <a:t>Providing </a:t>
            </a:r>
            <a:r>
              <a:rPr lang="en-US" dirty="0"/>
              <a:t>information on </a:t>
            </a:r>
            <a:r>
              <a:rPr lang="en-US" dirty="0" smtClean="0"/>
              <a:t>working </a:t>
            </a:r>
            <a:r>
              <a:rPr lang="en-US" dirty="0"/>
              <a:t>and </a:t>
            </a:r>
            <a:r>
              <a:rPr lang="en-US" dirty="0" smtClean="0"/>
              <a:t>living </a:t>
            </a:r>
            <a:r>
              <a:rPr lang="en-US" dirty="0"/>
              <a:t>in Germany as well as possible EU Programs (like  </a:t>
            </a:r>
            <a:r>
              <a:rPr lang="en-US" dirty="0" err="1">
                <a:hlinkClick r:id="rId5"/>
              </a:rPr>
              <a:t>MobiPro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Your first </a:t>
            </a:r>
            <a:r>
              <a:rPr lang="en-US" dirty="0" err="1">
                <a:hlinkClick r:id="rId6"/>
              </a:rPr>
              <a:t>Eures</a:t>
            </a:r>
            <a:r>
              <a:rPr lang="en-US" dirty="0">
                <a:hlinkClick r:id="rId6"/>
              </a:rPr>
              <a:t> Job</a:t>
            </a:r>
            <a:r>
              <a:rPr lang="en-US" dirty="0"/>
              <a:t>)</a:t>
            </a:r>
          </a:p>
          <a:p>
            <a:pPr marL="658462" lvl="2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r>
              <a:rPr lang="en-US" dirty="0" smtClean="0"/>
              <a:t>Recruiting applicants </a:t>
            </a:r>
            <a:r>
              <a:rPr lang="en-US" dirty="0"/>
              <a:t>in other EU countries (EURES</a:t>
            </a:r>
            <a:r>
              <a:rPr lang="en-US" dirty="0" smtClean="0"/>
              <a:t>)</a:t>
            </a:r>
            <a:endParaRPr lang="en-US" dirty="0"/>
          </a:p>
          <a:p>
            <a:pPr marL="658462" lvl="2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r>
              <a:rPr lang="en-US" dirty="0" smtClean="0"/>
              <a:t>Searching </a:t>
            </a:r>
            <a:r>
              <a:rPr lang="en-US" dirty="0"/>
              <a:t>for applicants in the applicant pool of EURES-Germany </a:t>
            </a:r>
            <a:endParaRPr lang="en-US" dirty="0" smtClean="0"/>
          </a:p>
          <a:p>
            <a:pPr marL="344286" lvl="1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endParaRPr lang="en-US" sz="1600" dirty="0" smtClean="0"/>
          </a:p>
          <a:p>
            <a:pPr marL="344286" lvl="1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endParaRPr lang="en-US" sz="1600" dirty="0"/>
          </a:p>
          <a:p>
            <a:pPr marL="0" lvl="1" indent="0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None/>
              <a:defRPr/>
            </a:pPr>
            <a:endParaRPr lang="en-US" sz="1600" dirty="0"/>
          </a:p>
          <a:p>
            <a:pPr marL="344286" lvl="1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endParaRPr lang="en-US" sz="1600" dirty="0"/>
          </a:p>
          <a:p>
            <a:pPr marL="0" lvl="1" indent="0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None/>
              <a:defRPr/>
            </a:pPr>
            <a:endParaRPr lang="de-DE" sz="1600" dirty="0" smtClean="0">
              <a:ea typeface="+mn-ea"/>
              <a:cs typeface="+mn-cs"/>
            </a:endParaRPr>
          </a:p>
          <a:p>
            <a:pPr defTabSz="917145" eaLnBrk="1" hangingPunct="1">
              <a:defRPr/>
            </a:pPr>
            <a:endParaRPr lang="en-US" dirty="0" smtClean="0"/>
          </a:p>
          <a:p>
            <a:pPr defTabSz="917145" eaLnBrk="1" hangingPunct="1">
              <a:defRPr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el 1"/>
          <p:cNvSpPr>
            <a:spLocks noGrp="1"/>
          </p:cNvSpPr>
          <p:nvPr>
            <p:ph type="title"/>
          </p:nvPr>
        </p:nvSpPr>
        <p:spPr bwMode="auto">
          <a:xfrm>
            <a:off x="720725" y="539750"/>
            <a:ext cx="7631113" cy="7207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mtClean="0">
                <a:latin typeface="Arial" charset="0"/>
                <a:cs typeface="Arial" charset="0"/>
              </a:rPr>
              <a:t>Working and Living in Germany</a:t>
            </a:r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54274" name="Fußzeilenplatzhalter 2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pPr defTabSz="915988"/>
            <a:r>
              <a:rPr lang="en-US"/>
              <a:t>Living and working in Germany  </a:t>
            </a:r>
            <a:endParaRPr lang="de-DE"/>
          </a:p>
        </p:txBody>
      </p:sp>
      <p:pic>
        <p:nvPicPr>
          <p:cNvPr id="54275" name="Grafik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9888" y="6521450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300" y="2306638"/>
            <a:ext cx="4481513" cy="3841750"/>
          </a:xfrm>
          <a:prstGeom prst="rect">
            <a:avLst/>
          </a:prstGeom>
        </p:spPr>
        <p:txBody>
          <a:bodyPr lIns="91396" tIns="45700" rIns="91396" bIns="45700"/>
          <a:lstStyle/>
          <a:p>
            <a:pPr marL="0" lvl="1" indent="0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None/>
              <a:defRPr/>
            </a:pPr>
            <a:endParaRPr lang="en-GB" sz="1800" dirty="0">
              <a:solidFill>
                <a:schemeClr val="tx1"/>
              </a:solidFill>
              <a:ea typeface="+mn-ea"/>
              <a:cs typeface="+mn-cs"/>
            </a:endParaRPr>
          </a:p>
          <a:p>
            <a:pPr marL="344286" lvl="1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r>
              <a:rPr lang="en-IE" altLang="de-DE" sz="1800" dirty="0" smtClean="0"/>
              <a:t>Germany </a:t>
            </a:r>
            <a:r>
              <a:rPr lang="en-IE" altLang="de-DE" sz="1800" dirty="0"/>
              <a:t>is looking for well-trained skilled workers </a:t>
            </a:r>
            <a:r>
              <a:rPr lang="en-IE" altLang="de-DE" sz="1800" dirty="0" smtClean="0"/>
              <a:t>…</a:t>
            </a:r>
            <a:endParaRPr lang="en-US" sz="1800" dirty="0" smtClean="0"/>
          </a:p>
          <a:p>
            <a:pPr marL="344286" lvl="1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r>
              <a:rPr lang="en-IE" altLang="de-DE" sz="1800" dirty="0" smtClean="0"/>
              <a:t>… </a:t>
            </a:r>
            <a:r>
              <a:rPr lang="en-IE" altLang="de-DE" sz="1800" dirty="0"/>
              <a:t>but there are also regions with high levels of unemployment</a:t>
            </a:r>
            <a:r>
              <a:rPr lang="en-IE" altLang="de-DE" sz="1800" dirty="0" smtClean="0"/>
              <a:t>.</a:t>
            </a:r>
          </a:p>
          <a:p>
            <a:pPr marL="344286" lvl="1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endParaRPr lang="en-IE" altLang="de-DE" sz="1800" dirty="0" smtClean="0"/>
          </a:p>
          <a:p>
            <a:pPr marL="0" lvl="1" indent="0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None/>
              <a:defRPr/>
            </a:pPr>
            <a:r>
              <a:rPr lang="en-GB" sz="1800" b="1" dirty="0"/>
              <a:t>Unemployment r</a:t>
            </a:r>
            <a:r>
              <a:rPr lang="en-GB" sz="1800" b="1" dirty="0" smtClean="0"/>
              <a:t>ates February 2016:</a:t>
            </a:r>
            <a:endParaRPr lang="en-US" sz="1800" dirty="0" smtClean="0"/>
          </a:p>
          <a:p>
            <a:pPr marL="344286" lvl="1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r>
              <a:rPr lang="en-US" sz="1800" dirty="0" smtClean="0"/>
              <a:t>Germany:		6.6 %</a:t>
            </a:r>
            <a:endParaRPr lang="en-US" sz="1800" dirty="0"/>
          </a:p>
          <a:p>
            <a:pPr marL="344286" lvl="1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r>
              <a:rPr lang="en-US" sz="1800" dirty="0" smtClean="0"/>
              <a:t>Western States:	6.0 %</a:t>
            </a:r>
            <a:endParaRPr lang="en-US" sz="1800" dirty="0"/>
          </a:p>
          <a:p>
            <a:pPr marL="344286" lvl="1" indent="-344286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Blip>
                <a:blip r:embed="rId4"/>
              </a:buBlip>
              <a:defRPr/>
            </a:pPr>
            <a:r>
              <a:rPr lang="en-US" sz="1800" dirty="0" smtClean="0"/>
              <a:t>Eastern States:	9.6 %</a:t>
            </a:r>
            <a:r>
              <a:rPr lang="en-GB" sz="1800" u="sng" dirty="0">
                <a:solidFill>
                  <a:schemeClr val="tx2"/>
                </a:solidFill>
              </a:rPr>
              <a:t/>
            </a:r>
            <a:br>
              <a:rPr lang="en-GB" sz="1800" u="sng" dirty="0">
                <a:solidFill>
                  <a:schemeClr val="tx2"/>
                </a:solidFill>
              </a:rPr>
            </a:br>
            <a:endParaRPr lang="en-GB" sz="1800" u="sng" dirty="0">
              <a:solidFill>
                <a:schemeClr val="tx2"/>
              </a:solidFill>
            </a:endParaRPr>
          </a:p>
        </p:txBody>
      </p:sp>
      <p:pic>
        <p:nvPicPr>
          <p:cNvPr id="54277" name="Picture 3" descr="C:\Users\LandesV\Desktop\aloq_land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8250" y="1695450"/>
            <a:ext cx="3468688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498475" y="2120900"/>
            <a:ext cx="8243888" cy="304800"/>
          </a:xfrm>
          <a:prstGeom prst="rect">
            <a:avLst/>
          </a:prstGeom>
        </p:spPr>
        <p:txBody>
          <a:bodyPr/>
          <a:lstStyle/>
          <a:p>
            <a:pPr marL="0" lvl="1" indent="0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None/>
              <a:defRPr/>
            </a:pPr>
            <a:r>
              <a:rPr lang="en-IE" sz="1600" b="1" dirty="0">
                <a:solidFill>
                  <a:schemeClr val="tx1"/>
                </a:solidFill>
                <a:cs typeface="+mn-cs"/>
              </a:rPr>
              <a:t>The German </a:t>
            </a:r>
            <a:r>
              <a:rPr lang="en-IE" sz="1600" b="1" dirty="0" err="1">
                <a:solidFill>
                  <a:schemeClr val="tx1"/>
                </a:solidFill>
                <a:cs typeface="+mn-cs"/>
              </a:rPr>
              <a:t>L</a:t>
            </a:r>
            <a:r>
              <a:rPr lang="en-IE" sz="1600" b="1" dirty="0" err="1" smtClean="0">
                <a:solidFill>
                  <a:schemeClr val="tx1"/>
                </a:solidFill>
                <a:cs typeface="+mn-cs"/>
              </a:rPr>
              <a:t>abor</a:t>
            </a:r>
            <a:r>
              <a:rPr lang="en-IE" sz="1600" b="1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IE" sz="1600" b="1" dirty="0">
                <a:solidFill>
                  <a:schemeClr val="tx1"/>
                </a:solidFill>
                <a:cs typeface="+mn-cs"/>
              </a:rPr>
              <a:t>M</a:t>
            </a:r>
            <a:r>
              <a:rPr lang="en-IE" sz="1600" b="1" dirty="0" smtClean="0">
                <a:solidFill>
                  <a:schemeClr val="tx1"/>
                </a:solidFill>
                <a:cs typeface="+mn-cs"/>
              </a:rPr>
              <a:t>arket</a:t>
            </a:r>
            <a:endParaRPr lang="en-IE" sz="1600" b="1" dirty="0">
              <a:solidFill>
                <a:schemeClr val="tx1"/>
              </a:solidFill>
              <a:cs typeface="+mn-cs"/>
            </a:endParaRPr>
          </a:p>
          <a:p>
            <a:pPr marL="0" lvl="1" indent="0" defTabSz="917145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Arial" pitchFamily="34" charset="0"/>
              <a:buNone/>
              <a:defRPr/>
            </a:pPr>
            <a:endParaRPr lang="en-IE" sz="1800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el 1"/>
          <p:cNvSpPr>
            <a:spLocks noGrp="1"/>
          </p:cNvSpPr>
          <p:nvPr>
            <p:ph type="title"/>
          </p:nvPr>
        </p:nvSpPr>
        <p:spPr bwMode="auto">
          <a:xfrm>
            <a:off x="720725" y="539750"/>
            <a:ext cx="8296275" cy="7207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smtClean="0">
                <a:latin typeface="Arial" charset="0"/>
                <a:cs typeface="Arial" charset="0"/>
              </a:rPr>
              <a:t>We offer opportunities for skilled workers.</a:t>
            </a:r>
            <a:r>
              <a:rPr lang="de-DE" smtClean="0">
                <a:latin typeface="Arial" charset="0"/>
                <a:cs typeface="Arial" charset="0"/>
              </a:rPr>
              <a:t/>
            </a:r>
            <a:br>
              <a:rPr lang="de-DE" smtClean="0">
                <a:latin typeface="Arial" charset="0"/>
                <a:cs typeface="Arial" charset="0"/>
              </a:rPr>
            </a:br>
            <a:r>
              <a:rPr lang="de-DE" altLang="de-DE" smtClean="0">
                <a:solidFill>
                  <a:schemeClr val="bg1"/>
                </a:solidFill>
                <a:latin typeface="Arial" charset="0"/>
                <a:cs typeface="Arial" charset="0"/>
              </a:rPr>
              <a:t>Germany is looking for ... </a:t>
            </a:r>
            <a:endParaRPr lang="de-DE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6322" name="Fußzeilenplatzhalter 2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pPr defTabSz="915988"/>
            <a:r>
              <a:rPr lang="en-US"/>
              <a:t>Living and working in Germany  </a:t>
            </a:r>
            <a:endParaRPr lang="de-DE"/>
          </a:p>
        </p:txBody>
      </p:sp>
      <p:pic>
        <p:nvPicPr>
          <p:cNvPr id="56323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9888" y="6521450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1325" y="1785938"/>
            <a:ext cx="77009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344448" indent="-344448" algn="l" defTabSz="917469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198" indent="-152383" algn="l" defTabSz="917469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DADAD"/>
              </a:buClr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2pPr>
            <a:lvl3pPr marL="990487" indent="-152383" algn="l" defTabSz="917469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DADAD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6365" indent="-230161" algn="l" defTabSz="917469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65101" indent="-234923" algn="l" defTabSz="917469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22248" indent="-234923" algn="l" defTabSz="917469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9396" indent="-234923" algn="l" defTabSz="917469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36543" indent="-234923" algn="l" defTabSz="917469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93691" indent="-234923" algn="l" defTabSz="917469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286" indent="-344286" defTabSz="917040" eaLnBrk="1" hangingPunct="1">
              <a:buFontTx/>
              <a:buNone/>
              <a:defRPr/>
            </a:pPr>
            <a:endParaRPr lang="en-GB" sz="1600" b="1" kern="0" dirty="0" smtClean="0">
              <a:solidFill>
                <a:srgbClr val="000000"/>
              </a:solidFill>
            </a:endParaRPr>
          </a:p>
          <a:p>
            <a:pPr marL="344286" indent="-344286" defTabSz="917040" eaLnBrk="1" hangingPunct="1">
              <a:buFontTx/>
              <a:buNone/>
              <a:defRPr/>
            </a:pPr>
            <a:r>
              <a:rPr lang="en-GB" sz="1600" b="1" kern="0" dirty="0" err="1" smtClean="0">
                <a:solidFill>
                  <a:srgbClr val="000000"/>
                </a:solidFill>
              </a:rPr>
              <a:t>Labor</a:t>
            </a:r>
            <a:r>
              <a:rPr lang="en-GB" sz="1600" b="1" kern="0" dirty="0" smtClean="0">
                <a:solidFill>
                  <a:srgbClr val="000000"/>
                </a:solidFill>
              </a:rPr>
              <a:t> </a:t>
            </a:r>
            <a:r>
              <a:rPr lang="en-GB" sz="1600" b="1" kern="0" dirty="0">
                <a:solidFill>
                  <a:srgbClr val="000000"/>
                </a:solidFill>
              </a:rPr>
              <a:t>demand in following </a:t>
            </a:r>
            <a:r>
              <a:rPr lang="en-GB" sz="1600" b="1" kern="0" dirty="0" smtClean="0">
                <a:solidFill>
                  <a:srgbClr val="000000"/>
                </a:solidFill>
              </a:rPr>
              <a:t>professions</a:t>
            </a:r>
            <a:r>
              <a:rPr lang="en-GB" b="1" kern="0" dirty="0" smtClean="0">
                <a:solidFill>
                  <a:srgbClr val="000000"/>
                </a:solidFill>
              </a:rPr>
              <a:t>:</a:t>
            </a:r>
            <a:endParaRPr lang="en-GB" b="1" kern="0" dirty="0">
              <a:solidFill>
                <a:srgbClr val="000000"/>
              </a:solidFill>
            </a:endParaRPr>
          </a:p>
          <a:p>
            <a:pPr marL="344286" indent="-344286" defTabSz="917040" eaLnBrk="1" hangingPunct="1">
              <a:lnSpc>
                <a:spcPct val="150000"/>
              </a:lnSpc>
              <a:defRPr/>
            </a:pPr>
            <a:r>
              <a:rPr lang="en-GB" sz="1800" kern="0" dirty="0">
                <a:solidFill>
                  <a:schemeClr val="bg2">
                    <a:lumMod val="75000"/>
                  </a:schemeClr>
                </a:solidFill>
              </a:rPr>
              <a:t>Engineers and IT specialists</a:t>
            </a:r>
          </a:p>
          <a:p>
            <a:pPr marL="344286" indent="-344286" defTabSz="917040" eaLnBrk="1" hangingPunct="1">
              <a:lnSpc>
                <a:spcPct val="150000"/>
              </a:lnSpc>
              <a:defRPr/>
            </a:pPr>
            <a:r>
              <a:rPr lang="en-GB" sz="1800" kern="0" dirty="0">
                <a:solidFill>
                  <a:schemeClr val="bg2">
                    <a:lumMod val="75000"/>
                  </a:schemeClr>
                </a:solidFill>
              </a:rPr>
              <a:t>Medical doctors</a:t>
            </a:r>
          </a:p>
          <a:p>
            <a:pPr marL="344286" indent="-344286" defTabSz="917040" eaLnBrk="1" hangingPunct="1">
              <a:lnSpc>
                <a:spcPct val="150000"/>
              </a:lnSpc>
              <a:defRPr/>
            </a:pPr>
            <a:r>
              <a:rPr lang="en-GB" sz="1800" kern="0" dirty="0">
                <a:solidFill>
                  <a:schemeClr val="bg2">
                    <a:lumMod val="75000"/>
                  </a:schemeClr>
                </a:solidFill>
              </a:rPr>
              <a:t>Nurses</a:t>
            </a:r>
          </a:p>
          <a:p>
            <a:pPr marL="344286" indent="-344286" defTabSz="917040" eaLnBrk="1" hangingPunct="1">
              <a:lnSpc>
                <a:spcPct val="150000"/>
              </a:lnSpc>
              <a:defRPr/>
            </a:pPr>
            <a:r>
              <a:rPr lang="en-GB" sz="1800" kern="0" dirty="0">
                <a:solidFill>
                  <a:schemeClr val="bg2">
                    <a:lumMod val="75000"/>
                  </a:schemeClr>
                </a:solidFill>
              </a:rPr>
              <a:t>Hotel and catering staff</a:t>
            </a:r>
          </a:p>
          <a:p>
            <a:pPr marL="344286" indent="-344286" defTabSz="917040" eaLnBrk="1" hangingPunct="1">
              <a:lnSpc>
                <a:spcPct val="150000"/>
              </a:lnSpc>
              <a:defRPr/>
            </a:pPr>
            <a:r>
              <a:rPr lang="de-DE" sz="1800" kern="0" dirty="0" err="1">
                <a:solidFill>
                  <a:schemeClr val="bg2">
                    <a:lumMod val="75000"/>
                  </a:schemeClr>
                </a:solidFill>
              </a:rPr>
              <a:t>Metal</a:t>
            </a:r>
            <a:r>
              <a:rPr lang="de-DE" sz="1800" kern="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800" kern="0" dirty="0" err="1">
                <a:solidFill>
                  <a:schemeClr val="bg2">
                    <a:lumMod val="75000"/>
                  </a:schemeClr>
                </a:solidFill>
              </a:rPr>
              <a:t>workers</a:t>
            </a:r>
            <a:r>
              <a:rPr lang="de-DE" sz="1800" kern="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800" kern="0" dirty="0" err="1">
                <a:solidFill>
                  <a:schemeClr val="bg2">
                    <a:lumMod val="75000"/>
                  </a:schemeClr>
                </a:solidFill>
              </a:rPr>
              <a:t>and</a:t>
            </a:r>
            <a:r>
              <a:rPr lang="de-DE" sz="1800" kern="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800" kern="0" dirty="0" err="1">
                <a:solidFill>
                  <a:schemeClr val="bg2">
                    <a:lumMod val="75000"/>
                  </a:schemeClr>
                </a:solidFill>
              </a:rPr>
              <a:t>electricians</a:t>
            </a:r>
            <a:endParaRPr lang="de-DE" sz="1800" kern="0" dirty="0">
              <a:solidFill>
                <a:schemeClr val="bg2">
                  <a:lumMod val="75000"/>
                </a:schemeClr>
              </a:solidFill>
            </a:endParaRPr>
          </a:p>
          <a:p>
            <a:pPr marL="344286" indent="-344286" defTabSz="917040" eaLnBrk="1" hangingPunct="1">
              <a:lnSpc>
                <a:spcPct val="150000"/>
              </a:lnSpc>
              <a:defRPr/>
            </a:pPr>
            <a:r>
              <a:rPr lang="de-DE" sz="1800" kern="0" dirty="0" err="1">
                <a:solidFill>
                  <a:schemeClr val="bg2">
                    <a:lumMod val="75000"/>
                  </a:schemeClr>
                </a:solidFill>
              </a:rPr>
              <a:t>Housekeepers</a:t>
            </a:r>
            <a:r>
              <a:rPr lang="de-DE" sz="1800" kern="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800" kern="0" dirty="0" err="1">
                <a:solidFill>
                  <a:schemeClr val="bg2">
                    <a:lumMod val="75000"/>
                  </a:schemeClr>
                </a:solidFill>
              </a:rPr>
              <a:t>and</a:t>
            </a:r>
            <a:r>
              <a:rPr lang="de-DE" sz="1800" kern="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800" kern="0" dirty="0" smtClean="0">
                <a:solidFill>
                  <a:schemeClr val="bg2">
                    <a:lumMod val="75000"/>
                  </a:schemeClr>
                </a:solidFill>
              </a:rPr>
              <a:t>care </a:t>
            </a:r>
            <a:r>
              <a:rPr lang="de-DE" sz="1800" kern="0" dirty="0" err="1" smtClean="0">
                <a:solidFill>
                  <a:schemeClr val="bg2">
                    <a:lumMod val="75000"/>
                  </a:schemeClr>
                </a:solidFill>
              </a:rPr>
              <a:t>givers</a:t>
            </a:r>
            <a:r>
              <a:rPr lang="de-DE" sz="1800" kern="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800" kern="0" dirty="0" err="1">
                <a:solidFill>
                  <a:schemeClr val="bg2">
                    <a:lumMod val="75000"/>
                  </a:schemeClr>
                </a:solidFill>
              </a:rPr>
              <a:t>for</a:t>
            </a:r>
            <a:r>
              <a:rPr lang="de-DE" sz="1800" kern="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800" kern="0" dirty="0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de-DE" sz="1800" kern="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800" kern="0" dirty="0" err="1">
                <a:solidFill>
                  <a:schemeClr val="bg2">
                    <a:lumMod val="75000"/>
                  </a:schemeClr>
                </a:solidFill>
              </a:rPr>
              <a:t>elderly</a:t>
            </a:r>
            <a:endParaRPr lang="de-DE" sz="1800" kern="0" dirty="0">
              <a:solidFill>
                <a:schemeClr val="bg2">
                  <a:lumMod val="75000"/>
                </a:schemeClr>
              </a:solidFill>
            </a:endParaRPr>
          </a:p>
          <a:p>
            <a:pPr marL="344286" indent="-344286" defTabSz="917040" eaLnBrk="1" hangingPunct="1">
              <a:buFontTx/>
              <a:buNone/>
              <a:defRPr/>
            </a:pPr>
            <a:endParaRPr lang="de-DE" kern="0" dirty="0">
              <a:solidFill>
                <a:srgbClr val="000000"/>
              </a:solidFill>
            </a:endParaRPr>
          </a:p>
          <a:p>
            <a:pPr marL="344286" indent="-344286" defTabSz="917040" eaLnBrk="1" hangingPunct="1">
              <a:defRPr/>
            </a:pPr>
            <a:endParaRPr lang="de-DE" kern="0" dirty="0">
              <a:solidFill>
                <a:srgbClr val="000000"/>
              </a:solidFill>
            </a:endParaRPr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7900" y="2257425"/>
            <a:ext cx="270033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6"/>
          <a:srcRect t="774" b="11659"/>
          <a:stretch>
            <a:fillRect/>
          </a:stretch>
        </p:blipFill>
        <p:spPr bwMode="auto">
          <a:xfrm>
            <a:off x="5670550" y="4265613"/>
            <a:ext cx="236855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el 1"/>
          <p:cNvSpPr>
            <a:spLocks noGrp="1"/>
          </p:cNvSpPr>
          <p:nvPr>
            <p:ph type="title"/>
          </p:nvPr>
        </p:nvSpPr>
        <p:spPr bwMode="auto">
          <a:xfrm>
            <a:off x="720725" y="682625"/>
            <a:ext cx="8296275" cy="7207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mtClean="0">
                <a:latin typeface="Arial" charset="0"/>
                <a:cs typeface="Arial" charset="0"/>
              </a:rPr>
              <a:t>Requirements for most professions</a:t>
            </a:r>
            <a:endParaRPr lang="de-DE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0418" name="Fußzeilenplatzhalter 2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pPr defTabSz="915988"/>
            <a:r>
              <a:rPr lang="en-US"/>
              <a:t>Living and working in Germany  </a:t>
            </a:r>
            <a:endParaRPr lang="de-DE"/>
          </a:p>
        </p:txBody>
      </p:sp>
      <p:pic>
        <p:nvPicPr>
          <p:cNvPr id="60419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9888" y="6521450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276225" y="2168525"/>
            <a:ext cx="6010275" cy="3444875"/>
          </a:xfrm>
          <a:prstGeom prst="rect">
            <a:avLst/>
          </a:prstGeom>
        </p:spPr>
        <p:txBody>
          <a:bodyPr lIns="91396" tIns="45700" rIns="91396" bIns="45700">
            <a:spAutoFit/>
          </a:bodyPr>
          <a:lstStyle/>
          <a:p>
            <a:pPr marL="344286" indent="-344286" defTabSz="917040" eaLnBrk="0" hangingPunct="0">
              <a:lnSpc>
                <a:spcPct val="90000"/>
              </a:lnSpc>
              <a:spcBef>
                <a:spcPct val="50000"/>
              </a:spcBef>
              <a:buSzPct val="80000"/>
              <a:buFontTx/>
              <a:buBlip>
                <a:blip r:embed="rId4"/>
              </a:buBlip>
              <a:defRPr/>
            </a:pPr>
            <a:r>
              <a:rPr lang="en-GB" sz="1800" kern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Successfully completed formation</a:t>
            </a:r>
          </a:p>
          <a:p>
            <a:pPr marL="344286" indent="-344286" defTabSz="917040" eaLnBrk="0" hangingPunct="0">
              <a:lnSpc>
                <a:spcPct val="90000"/>
              </a:lnSpc>
              <a:spcBef>
                <a:spcPct val="50000"/>
              </a:spcBef>
              <a:buSzPct val="80000"/>
              <a:buFontTx/>
              <a:buBlip>
                <a:blip r:embed="rId4"/>
              </a:buBlip>
              <a:defRPr/>
            </a:pPr>
            <a:r>
              <a:rPr lang="en-GB" sz="1800" kern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Good/excellent German skills</a:t>
            </a:r>
          </a:p>
          <a:p>
            <a:pPr defTabSz="917040" eaLnBrk="0" hangingPunct="0">
              <a:lnSpc>
                <a:spcPct val="90000"/>
              </a:lnSpc>
              <a:spcBef>
                <a:spcPct val="50000"/>
              </a:spcBef>
              <a:buSzPct val="80000"/>
              <a:defRPr/>
            </a:pPr>
            <a:r>
              <a:rPr lang="en-GB" sz="1800" kern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     (B1-Level – intermediate level)</a:t>
            </a:r>
          </a:p>
          <a:p>
            <a:pPr marL="344286" indent="-344286" defTabSz="917040" eaLnBrk="0" hangingPunct="0">
              <a:lnSpc>
                <a:spcPct val="90000"/>
              </a:lnSpc>
              <a:spcBef>
                <a:spcPct val="50000"/>
              </a:spcBef>
              <a:buSzPct val="80000"/>
              <a:buFontTx/>
              <a:buBlip>
                <a:blip r:embed="rId4"/>
              </a:buBlip>
              <a:defRPr/>
            </a:pPr>
            <a:r>
              <a:rPr lang="en-GB" sz="1800" kern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Often English skills desired</a:t>
            </a:r>
          </a:p>
          <a:p>
            <a:pPr marL="344286" indent="-344286" defTabSz="917040" eaLnBrk="0" hangingPunct="0">
              <a:lnSpc>
                <a:spcPct val="90000"/>
              </a:lnSpc>
              <a:spcBef>
                <a:spcPct val="50000"/>
              </a:spcBef>
              <a:buSzPct val="80000"/>
              <a:buFontTx/>
              <a:buBlip>
                <a:blip r:embed="rId4"/>
              </a:buBlip>
              <a:defRPr/>
            </a:pPr>
            <a:r>
              <a:rPr lang="en-GB" sz="1800" kern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Work experience</a:t>
            </a:r>
          </a:p>
          <a:p>
            <a:pPr marL="344286" indent="-344286" defTabSz="917040" eaLnBrk="0" hangingPunct="0">
              <a:lnSpc>
                <a:spcPct val="90000"/>
              </a:lnSpc>
              <a:spcBef>
                <a:spcPct val="50000"/>
              </a:spcBef>
              <a:buSzPct val="80000"/>
              <a:buFontTx/>
              <a:buBlip>
                <a:blip r:embed="rId4"/>
              </a:buBlip>
              <a:defRPr/>
            </a:pPr>
            <a:r>
              <a:rPr lang="en-GB" sz="1800" kern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Motivation</a:t>
            </a:r>
          </a:p>
          <a:p>
            <a:pPr marL="344286" indent="-344286" defTabSz="917040" eaLnBrk="0" hangingPunct="0">
              <a:lnSpc>
                <a:spcPct val="90000"/>
              </a:lnSpc>
              <a:spcBef>
                <a:spcPct val="50000"/>
              </a:spcBef>
              <a:buSzPct val="80000"/>
              <a:buFontTx/>
              <a:buBlip>
                <a:blip r:embed="rId4"/>
              </a:buBlip>
              <a:defRPr/>
            </a:pPr>
            <a:r>
              <a:rPr lang="en-GB" sz="1800" kern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Capacity for teamwork</a:t>
            </a:r>
          </a:p>
          <a:p>
            <a:pPr marL="344286" indent="-344286" defTabSz="917040" eaLnBrk="0" hangingPunct="0">
              <a:lnSpc>
                <a:spcPct val="90000"/>
              </a:lnSpc>
              <a:spcBef>
                <a:spcPct val="50000"/>
              </a:spcBef>
              <a:buSzPct val="80000"/>
              <a:buFontTx/>
              <a:buBlip>
                <a:blip r:embed="rId4"/>
              </a:buBlip>
              <a:defRPr/>
            </a:pPr>
            <a:r>
              <a:rPr lang="en-GB" sz="1800" kern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Willingness to acquire new skills</a:t>
            </a:r>
          </a:p>
          <a:p>
            <a:pPr marL="344286" indent="-344286" defTabSz="917040" eaLnBrk="0" hangingPunct="0">
              <a:lnSpc>
                <a:spcPct val="90000"/>
              </a:lnSpc>
              <a:spcBef>
                <a:spcPct val="50000"/>
              </a:spcBef>
              <a:buSzPct val="80000"/>
              <a:buFontTx/>
              <a:buBlip>
                <a:blip r:embed="rId4"/>
              </a:buBlip>
              <a:defRPr/>
            </a:pPr>
            <a:r>
              <a:rPr lang="en-GB" sz="1800" kern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Appealing CV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/>
          </a:blip>
          <a:srcRect l="-633" t="-2397" r="-3213" b="-326"/>
          <a:stretch/>
        </p:blipFill>
        <p:spPr>
          <a:xfrm>
            <a:off x="5035985" y="2461347"/>
            <a:ext cx="3402383" cy="2900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el 1"/>
          <p:cNvSpPr>
            <a:spLocks noGrp="1"/>
          </p:cNvSpPr>
          <p:nvPr>
            <p:ph type="title"/>
          </p:nvPr>
        </p:nvSpPr>
        <p:spPr bwMode="auto">
          <a:xfrm>
            <a:off x="720725" y="682625"/>
            <a:ext cx="8296275" cy="7207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mtClean="0">
                <a:latin typeface="Arial" charset="0"/>
                <a:cs typeface="Arial" charset="0"/>
              </a:rPr>
              <a:t>Legal access to the German Labor Market</a:t>
            </a:r>
            <a:endParaRPr lang="de-DE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2466" name="Fußzeilenplatzhalter 2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pPr defTabSz="915988"/>
            <a:r>
              <a:rPr lang="en-US"/>
              <a:t>Living and working in Germany  </a:t>
            </a:r>
            <a:endParaRPr lang="de-DE"/>
          </a:p>
        </p:txBody>
      </p:sp>
      <p:pic>
        <p:nvPicPr>
          <p:cNvPr id="62467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9888" y="6521450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8925" y="2690813"/>
            <a:ext cx="77009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344448" indent="-344448" algn="l" defTabSz="917469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198" indent="-152383" algn="l" defTabSz="917469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DADAD"/>
              </a:buClr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2pPr>
            <a:lvl3pPr marL="990487" indent="-152383" algn="l" defTabSz="917469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DADAD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6365" indent="-230161" algn="l" defTabSz="917469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65101" indent="-234923" algn="l" defTabSz="917469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22248" indent="-234923" algn="l" defTabSz="917469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9396" indent="-234923" algn="l" defTabSz="917469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36543" indent="-234923" algn="l" defTabSz="917469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93691" indent="-234923" algn="l" defTabSz="917469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286" indent="-344286" defTabSz="917040" eaLnBrk="1" hangingPunct="1">
              <a:defRPr/>
            </a:pPr>
            <a:r>
              <a:rPr lang="en-GB" sz="1800" kern="0" dirty="0">
                <a:solidFill>
                  <a:schemeClr val="bg2">
                    <a:lumMod val="75000"/>
                  </a:schemeClr>
                </a:solidFill>
              </a:rPr>
              <a:t>Free access to the German </a:t>
            </a:r>
            <a:r>
              <a:rPr lang="en-US" sz="1800" kern="0" dirty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en-US" sz="1800" kern="0" dirty="0" smtClean="0">
                <a:solidFill>
                  <a:schemeClr val="bg2">
                    <a:lumMod val="75000"/>
                  </a:schemeClr>
                </a:solidFill>
              </a:rPr>
              <a:t>abor</a:t>
            </a:r>
            <a:r>
              <a:rPr lang="en-GB" sz="1800" kern="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1800" kern="0" dirty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GB" sz="1800" kern="0" dirty="0" smtClean="0">
                <a:solidFill>
                  <a:schemeClr val="bg2">
                    <a:lumMod val="75000"/>
                  </a:schemeClr>
                </a:solidFill>
              </a:rPr>
              <a:t>arket </a:t>
            </a:r>
            <a:r>
              <a:rPr lang="en-GB" sz="1800" kern="0" dirty="0">
                <a:solidFill>
                  <a:schemeClr val="bg2">
                    <a:lumMod val="75000"/>
                  </a:schemeClr>
                </a:solidFill>
              </a:rPr>
              <a:t>for citizens of EU/EEA member </a:t>
            </a:r>
            <a:r>
              <a:rPr lang="en-GB" sz="1800" kern="0" dirty="0" smtClean="0">
                <a:solidFill>
                  <a:schemeClr val="bg2">
                    <a:lumMod val="75000"/>
                  </a:schemeClr>
                </a:solidFill>
              </a:rPr>
              <a:t>states</a:t>
            </a:r>
            <a:r>
              <a:rPr lang="en-GB" sz="1800" kern="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GB" sz="1800" kern="0" dirty="0">
                <a:solidFill>
                  <a:schemeClr val="bg2">
                    <a:lumMod val="75000"/>
                  </a:schemeClr>
                </a:solidFill>
              </a:rPr>
            </a:br>
            <a:endParaRPr lang="en-GB" sz="1800" kern="0" dirty="0">
              <a:solidFill>
                <a:schemeClr val="bg2">
                  <a:lumMod val="75000"/>
                </a:schemeClr>
              </a:solidFill>
            </a:endParaRPr>
          </a:p>
          <a:p>
            <a:pPr marL="344286" indent="-344286" defTabSz="917040" eaLnBrk="1" hangingPunct="1">
              <a:defRPr/>
            </a:pPr>
            <a:r>
              <a:rPr lang="en-GB" sz="1800" kern="0" dirty="0">
                <a:solidFill>
                  <a:schemeClr val="bg2">
                    <a:lumMod val="75000"/>
                  </a:schemeClr>
                </a:solidFill>
              </a:rPr>
              <a:t>Members of third party countries need in general a work permit </a:t>
            </a:r>
            <a:br>
              <a:rPr lang="en-GB" sz="1800" kern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GB" sz="1800" kern="0" dirty="0" smtClean="0">
                <a:solidFill>
                  <a:schemeClr val="bg2">
                    <a:lumMod val="75000"/>
                  </a:schemeClr>
                </a:solidFill>
              </a:rPr>
              <a:t>(High-Potentials </a:t>
            </a:r>
            <a:r>
              <a:rPr lang="en-GB" sz="1800" kern="0" dirty="0">
                <a:solidFill>
                  <a:schemeClr val="bg2">
                    <a:lumMod val="75000"/>
                  </a:schemeClr>
                </a:solidFill>
              </a:rPr>
              <a:t>with an annual gross income of at least </a:t>
            </a:r>
            <a:r>
              <a:rPr lang="en-GB" sz="1800" kern="0" dirty="0" smtClean="0">
                <a:solidFill>
                  <a:schemeClr val="bg2">
                    <a:lumMod val="75000"/>
                  </a:schemeClr>
                </a:solidFill>
              </a:rPr>
              <a:t>49,602 </a:t>
            </a:r>
            <a:r>
              <a:rPr lang="en-GB" sz="1800" kern="0" dirty="0">
                <a:solidFill>
                  <a:schemeClr val="bg2">
                    <a:lumMod val="75000"/>
                  </a:schemeClr>
                </a:solidFill>
              </a:rPr>
              <a:t>€ or </a:t>
            </a:r>
            <a:r>
              <a:rPr lang="en-GB" sz="1800" kern="0" dirty="0" smtClean="0">
                <a:solidFill>
                  <a:schemeClr val="bg2">
                    <a:lumMod val="75000"/>
                  </a:schemeClr>
                </a:solidFill>
              </a:rPr>
              <a:t>38,688 </a:t>
            </a:r>
            <a:r>
              <a:rPr lang="en-GB" sz="1800" kern="0" dirty="0">
                <a:solidFill>
                  <a:schemeClr val="bg2">
                    <a:lumMod val="75000"/>
                  </a:schemeClr>
                </a:solidFill>
              </a:rPr>
              <a:t>€ if they have a profession in high </a:t>
            </a:r>
            <a:r>
              <a:rPr lang="en-GB" sz="1800" kern="0" dirty="0" smtClean="0">
                <a:solidFill>
                  <a:schemeClr val="bg2">
                    <a:lumMod val="75000"/>
                  </a:schemeClr>
                </a:solidFill>
              </a:rPr>
              <a:t>demand</a:t>
            </a:r>
            <a:r>
              <a:rPr lang="en-GB" sz="1800" kern="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1800" kern="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 Blue Card EU)</a:t>
            </a:r>
            <a:endParaRPr lang="en-GB" sz="1800" kern="0" dirty="0">
              <a:solidFill>
                <a:schemeClr val="bg2">
                  <a:lumMod val="75000"/>
                </a:schemeClr>
              </a:solidFill>
            </a:endParaRPr>
          </a:p>
          <a:p>
            <a:pPr marL="344286" indent="-344286" defTabSz="917040" eaLnBrk="1" hangingPunct="1">
              <a:buFontTx/>
              <a:buNone/>
              <a:defRPr/>
            </a:pPr>
            <a:endParaRPr lang="en-GB" kern="0" dirty="0">
              <a:solidFill>
                <a:srgbClr val="000000"/>
              </a:solidFill>
            </a:endParaRPr>
          </a:p>
          <a:p>
            <a:pPr marL="344286" indent="-344286" defTabSz="917040" eaLnBrk="1" hangingPunct="1">
              <a:defRPr/>
            </a:pPr>
            <a:endParaRPr lang="en-GB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el 1"/>
          <p:cNvSpPr>
            <a:spLocks noGrp="1"/>
          </p:cNvSpPr>
          <p:nvPr>
            <p:ph type="title"/>
          </p:nvPr>
        </p:nvSpPr>
        <p:spPr bwMode="auto">
          <a:xfrm>
            <a:off x="720725" y="539750"/>
            <a:ext cx="7631113" cy="7207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altLang="de-DE" smtClean="0">
                <a:latin typeface="Arial" charset="0"/>
                <a:cs typeface="Arial" charset="0"/>
              </a:rPr>
              <a:t>Wages in Germany</a:t>
            </a:r>
            <a:endParaRPr lang="en-IE" smtClean="0">
              <a:latin typeface="Arial" charset="0"/>
              <a:cs typeface="Arial" charset="0"/>
            </a:endParaRPr>
          </a:p>
        </p:txBody>
      </p:sp>
      <p:sp>
        <p:nvSpPr>
          <p:cNvPr id="64514" name="Fußzeilenplatzhalter 2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pPr defTabSz="915988"/>
            <a:r>
              <a:rPr lang="en-US"/>
              <a:t>Living and working in Germany  </a:t>
            </a:r>
            <a:endParaRPr lang="en-IE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352925" y="2106613"/>
            <a:ext cx="4705350" cy="5156200"/>
          </a:xfrm>
        </p:spPr>
        <p:txBody>
          <a:bodyPr/>
          <a:lstStyle/>
          <a:p>
            <a:pPr marL="344286" indent="-344286" defTabSz="91704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en-IE" altLang="de-DE" sz="1800" b="0" dirty="0">
                <a:solidFill>
                  <a:schemeClr val="bg2">
                    <a:lumMod val="75000"/>
                  </a:schemeClr>
                </a:solidFill>
                <a:latin typeface="Arial"/>
                <a:cs typeface="+mn-cs"/>
              </a:rPr>
              <a:t>Collective agreements and minimum wages – in many sectors the wage level is determined </a:t>
            </a:r>
            <a:r>
              <a:rPr lang="en-IE" altLang="de-DE" sz="1800" b="0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+mn-cs"/>
              </a:rPr>
              <a:t>by collective wage or house agreement</a:t>
            </a:r>
          </a:p>
          <a:p>
            <a:pPr marL="344286" indent="-344286" defTabSz="91704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Blip>
                <a:blip r:embed="rId3"/>
              </a:buBlip>
              <a:defRPr/>
            </a:pPr>
            <a:endParaRPr lang="en-IE" altLang="de-DE" sz="1800" b="0" dirty="0" smtClean="0">
              <a:solidFill>
                <a:schemeClr val="bg2">
                  <a:lumMod val="75000"/>
                </a:schemeClr>
              </a:solidFill>
              <a:latin typeface="Arial"/>
              <a:cs typeface="+mn-cs"/>
            </a:endParaRPr>
          </a:p>
          <a:p>
            <a:pPr marL="344286" indent="-344286" defTabSz="91704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en-IE" altLang="de-DE" sz="1800" b="0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+mn-cs"/>
              </a:rPr>
              <a:t>Significant </a:t>
            </a:r>
            <a:r>
              <a:rPr lang="en-IE" altLang="de-DE" sz="1800" b="0" dirty="0">
                <a:solidFill>
                  <a:schemeClr val="bg2">
                    <a:lumMod val="75000"/>
                  </a:schemeClr>
                </a:solidFill>
                <a:latin typeface="Arial"/>
                <a:cs typeface="+mn-cs"/>
              </a:rPr>
              <a:t>regional wage differences (east-west/north-south)</a:t>
            </a:r>
          </a:p>
          <a:p>
            <a:pPr marL="0" indent="0" defTabSz="91704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IE" altLang="de-DE" sz="1800" b="0" dirty="0">
              <a:solidFill>
                <a:schemeClr val="bg2">
                  <a:lumMod val="75000"/>
                </a:schemeClr>
              </a:solidFill>
              <a:latin typeface="Arial"/>
              <a:cs typeface="+mn-cs"/>
            </a:endParaRPr>
          </a:p>
          <a:p>
            <a:pPr marL="344286" indent="-344286" defTabSz="91704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en-IE" altLang="de-DE" sz="1800" b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In Germany the stated salary is usually gross salary - net salary is less</a:t>
            </a:r>
          </a:p>
          <a:p>
            <a:pPr marL="0" indent="0" defTabSz="91704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IE" altLang="de-DE" sz="1800" b="0" dirty="0">
              <a:solidFill>
                <a:schemeClr val="bg2">
                  <a:lumMod val="75000"/>
                </a:schemeClr>
              </a:solidFill>
              <a:latin typeface="Arial"/>
            </a:endParaRPr>
          </a:p>
          <a:p>
            <a:pPr marL="344286" indent="-344286" defTabSz="91704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en-IE" altLang="de-DE" sz="1800" b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S</a:t>
            </a:r>
            <a:r>
              <a:rPr lang="en-IE" altLang="de-DE" sz="1800" b="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tatutory minimum wage </a:t>
            </a:r>
            <a:r>
              <a:rPr lang="en-IE" altLang="de-DE" sz="1800" b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in </a:t>
            </a:r>
            <a:r>
              <a:rPr lang="en-IE" altLang="de-DE" sz="1800" b="0" dirty="0" smtClean="0">
                <a:solidFill>
                  <a:schemeClr val="bg2">
                    <a:lumMod val="75000"/>
                  </a:schemeClr>
                </a:solidFill>
                <a:latin typeface="Arial"/>
              </a:rPr>
              <a:t>Germany      (8,50 €/per hour)</a:t>
            </a:r>
            <a:endParaRPr lang="en-IE" altLang="de-DE" sz="1800" b="0" dirty="0">
              <a:solidFill>
                <a:schemeClr val="bg2">
                  <a:lumMod val="75000"/>
                </a:schemeClr>
              </a:solidFill>
              <a:latin typeface="Arial"/>
            </a:endParaRPr>
          </a:p>
          <a:p>
            <a:pPr marL="0" indent="0" defTabSz="91704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IE" altLang="de-DE" sz="18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4286" indent="-344286" defTabSz="91704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Blip>
                <a:blip r:embed="rId3"/>
              </a:buBlip>
              <a:defRPr/>
            </a:pPr>
            <a:endParaRPr lang="en-IE" altLang="de-DE" sz="18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0" indent="0" defTabSz="917145" eaLnBrk="1" hangingPunct="1">
              <a:buFont typeface="Arial" pitchFamily="34" charset="0"/>
              <a:buNone/>
              <a:defRPr/>
            </a:pPr>
            <a:endParaRPr lang="en-IE" dirty="0"/>
          </a:p>
        </p:txBody>
      </p:sp>
      <p:pic>
        <p:nvPicPr>
          <p:cNvPr id="64516" name="Grafi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62125" y="1789113"/>
            <a:ext cx="5972175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Grafik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9888" y="6521450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folie mit Bild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Inhaltsfolien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FF0000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Inhaltsfolien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FF0000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folie mit Bild und Subline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folie ohne Bild">
  <a:themeElements>
    <a:clrScheme name="Titelfolie ohne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ohne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ohne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nhaltsfolien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FF0000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rennfolie mit Bild">
  <a:themeElements>
    <a:clrScheme name="Trenn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rennfolie ohne Bild">
  <a:themeElements>
    <a:clrScheme name="Trenn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co">
  <a:themeElements>
    <a:clrScheme name="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rennfolie mit Bild">
  <a:themeElements>
    <a:clrScheme name="Trenn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Trennfolie mit Bild">
  <a:themeElements>
    <a:clrScheme name="Trenn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871</Words>
  <Application>Microsoft Office PowerPoint</Application>
  <PresentationFormat>Personalizzato</PresentationFormat>
  <Paragraphs>280</Paragraphs>
  <Slides>16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11</vt:i4>
      </vt:variant>
      <vt:variant>
        <vt:lpstr>Titoli diapositive</vt:lpstr>
      </vt:variant>
      <vt:variant>
        <vt:i4>16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Wingdings</vt:lpstr>
      <vt:lpstr>Titelfolie mit Bild</vt:lpstr>
      <vt:lpstr>Titelfolie mit Bild und Subline</vt:lpstr>
      <vt:lpstr>Titelfolie ohne Bild</vt:lpstr>
      <vt:lpstr>Inhaltsfolien</vt:lpstr>
      <vt:lpstr>Trennfolie mit Bild</vt:lpstr>
      <vt:lpstr>Trennfolie ohne Bild</vt:lpstr>
      <vt:lpstr>Blanco</vt:lpstr>
      <vt:lpstr>1_Trennfolie mit Bild</vt:lpstr>
      <vt:lpstr>2_Trennfolie mit Bild</vt:lpstr>
      <vt:lpstr>1_Inhaltsfolien</vt:lpstr>
      <vt:lpstr>2_Inhaltsfolien</vt:lpstr>
      <vt:lpstr>Working and Living in Germany </vt:lpstr>
      <vt:lpstr>International and Specialized Placement Services (ZAV) </vt:lpstr>
      <vt:lpstr>Counseling available through different channels</vt:lpstr>
      <vt:lpstr>International Placement Services (IPS)</vt:lpstr>
      <vt:lpstr>Working and Living in Germany</vt:lpstr>
      <vt:lpstr>We offer opportunities for skilled workers. Germany is looking for ... </vt:lpstr>
      <vt:lpstr>Requirements for most professions</vt:lpstr>
      <vt:lpstr>Legal access to the German Labor Market</vt:lpstr>
      <vt:lpstr>Wages in Germany</vt:lpstr>
      <vt:lpstr>The German Social Insurance System</vt:lpstr>
      <vt:lpstr>Social Security Scheme and Taxation</vt:lpstr>
      <vt:lpstr>Sample Salary Statement</vt:lpstr>
      <vt:lpstr>How do I find a job?</vt:lpstr>
      <vt:lpstr>Federal Employment Agency‘s Job Exchange (Jobbörse)     </vt:lpstr>
      <vt:lpstr>How do I apply?</vt:lpstr>
      <vt:lpstr>Thank you for your attention! </vt:lpstr>
    </vt:vector>
  </TitlesOfParts>
  <Company>Bundesagentur für Arbeit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planasj</dc:creator>
  <cp:lastModifiedBy>Milanoffice</cp:lastModifiedBy>
  <cp:revision>872</cp:revision>
  <cp:lastPrinted>2014-08-14T05:56:16Z</cp:lastPrinted>
  <dcterms:created xsi:type="dcterms:W3CDTF">2006-11-23T14:48:20Z</dcterms:created>
  <dcterms:modified xsi:type="dcterms:W3CDTF">2016-04-07T10:20:03Z</dcterms:modified>
</cp:coreProperties>
</file>